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307" r:id="rId6"/>
    <p:sldId id="267" r:id="rId7"/>
    <p:sldId id="301" r:id="rId8"/>
    <p:sldId id="265" r:id="rId9"/>
    <p:sldId id="273" r:id="rId10"/>
    <p:sldId id="271" r:id="rId11"/>
    <p:sldId id="302" r:id="rId12"/>
    <p:sldId id="274" r:id="rId13"/>
    <p:sldId id="295" r:id="rId14"/>
    <p:sldId id="278" r:id="rId15"/>
    <p:sldId id="279" r:id="rId16"/>
    <p:sldId id="281" r:id="rId17"/>
    <p:sldId id="257" r:id="rId18"/>
    <p:sldId id="258" r:id="rId19"/>
    <p:sldId id="259" r:id="rId20"/>
    <p:sldId id="260" r:id="rId21"/>
    <p:sldId id="261" r:id="rId22"/>
    <p:sldId id="262" r:id="rId23"/>
    <p:sldId id="263" r:id="rId24"/>
    <p:sldId id="303" r:id="rId25"/>
    <p:sldId id="268" r:id="rId26"/>
    <p:sldId id="285" r:id="rId27"/>
    <p:sldId id="309" r:id="rId28"/>
    <p:sldId id="308" r:id="rId29"/>
    <p:sldId id="287" r:id="rId30"/>
    <p:sldId id="304" r:id="rId31"/>
    <p:sldId id="298" r:id="rId32"/>
    <p:sldId id="305" r:id="rId33"/>
    <p:sldId id="290" r:id="rId34"/>
    <p:sldId id="292" r:id="rId35"/>
    <p:sldId id="306" r:id="rId36"/>
    <p:sldId id="289"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4660"/>
  </p:normalViewPr>
  <p:slideViewPr>
    <p:cSldViewPr snapToGrid="0">
      <p:cViewPr varScale="1">
        <p:scale>
          <a:sx n="81" d="100"/>
          <a:sy n="81" d="100"/>
        </p:scale>
        <p:origin x="69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36" tIns="45718" rIns="91436" bIns="45718" rtlCol="0"/>
          <a:lstStyle>
            <a:lvl1pPr algn="l">
              <a:defRPr sz="1200"/>
            </a:lvl1pPr>
          </a:lstStyle>
          <a:p>
            <a:endParaRPr lang="en-US" dirty="0"/>
          </a:p>
        </p:txBody>
      </p:sp>
      <p:sp>
        <p:nvSpPr>
          <p:cNvPr id="3" name="Date Placeholder 2"/>
          <p:cNvSpPr>
            <a:spLocks noGrp="1"/>
          </p:cNvSpPr>
          <p:nvPr>
            <p:ph type="dt" idx="1"/>
          </p:nvPr>
        </p:nvSpPr>
        <p:spPr>
          <a:xfrm>
            <a:off x="3970338" y="1"/>
            <a:ext cx="3038475" cy="466725"/>
          </a:xfrm>
          <a:prstGeom prst="rect">
            <a:avLst/>
          </a:prstGeom>
        </p:spPr>
        <p:txBody>
          <a:bodyPr vert="horz" lIns="91436" tIns="45718" rIns="91436" bIns="45718" rtlCol="0"/>
          <a:lstStyle>
            <a:lvl1pPr algn="r">
              <a:defRPr sz="1200"/>
            </a:lvl1pPr>
          </a:lstStyle>
          <a:p>
            <a:fld id="{9E0D988D-DFF6-4F7C-9019-2B2643A1D5BA}" type="datetimeFigureOut">
              <a:rPr lang="en-US" smtClean="0"/>
              <a:t>2/25/2026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36" tIns="45718" rIns="91436" bIns="45718" rtlCol="0" anchor="ctr"/>
          <a:lstStyle/>
          <a:p>
            <a:endParaRPr lang="en-US" dirty="0"/>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36" tIns="45718" rIns="91436"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36" tIns="45718" rIns="91436" bIns="457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6"/>
            <a:ext cx="3038475" cy="466725"/>
          </a:xfrm>
          <a:prstGeom prst="rect">
            <a:avLst/>
          </a:prstGeom>
        </p:spPr>
        <p:txBody>
          <a:bodyPr vert="horz" lIns="91436" tIns="45718" rIns="91436" bIns="45718" rtlCol="0" anchor="b"/>
          <a:lstStyle>
            <a:lvl1pPr algn="r">
              <a:defRPr sz="1200"/>
            </a:lvl1pPr>
          </a:lstStyle>
          <a:p>
            <a:fld id="{AB3772DF-9A10-42A6-BD02-1289A9FF90EC}" type="slidenum">
              <a:rPr lang="en-US" smtClean="0"/>
              <a:t>‹#›</a:t>
            </a:fld>
            <a:endParaRPr lang="en-US" dirty="0"/>
          </a:p>
        </p:txBody>
      </p:sp>
    </p:spTree>
    <p:extLst>
      <p:ext uri="{BB962C8B-B14F-4D97-AF65-F5344CB8AC3E}">
        <p14:creationId xmlns:p14="http://schemas.microsoft.com/office/powerpoint/2010/main" val="2300590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3772DF-9A10-42A6-BD02-1289A9FF90EC}" type="slidenum">
              <a:rPr lang="en-US" smtClean="0"/>
              <a:t>1</a:t>
            </a:fld>
            <a:endParaRPr lang="en-US" dirty="0"/>
          </a:p>
        </p:txBody>
      </p:sp>
    </p:spTree>
    <p:extLst>
      <p:ext uri="{BB962C8B-B14F-4D97-AF65-F5344CB8AC3E}">
        <p14:creationId xmlns:p14="http://schemas.microsoft.com/office/powerpoint/2010/main" val="5699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p>
        </p:txBody>
      </p:sp>
      <p:sp>
        <p:nvSpPr>
          <p:cNvPr id="4" name="Slide Number Placeholder 3"/>
          <p:cNvSpPr>
            <a:spLocks noGrp="1"/>
          </p:cNvSpPr>
          <p:nvPr>
            <p:ph type="sldNum" sz="quarter" idx="5"/>
          </p:nvPr>
        </p:nvSpPr>
        <p:spPr/>
        <p:txBody>
          <a:bodyPr/>
          <a:lstStyle/>
          <a:p>
            <a:fld id="{AB3772DF-9A10-42A6-BD02-1289A9FF90EC}" type="slidenum">
              <a:rPr lang="en-US" smtClean="0"/>
              <a:t>32</a:t>
            </a:fld>
            <a:endParaRPr lang="en-US" dirty="0"/>
          </a:p>
        </p:txBody>
      </p:sp>
    </p:spTree>
    <p:extLst>
      <p:ext uri="{BB962C8B-B14F-4D97-AF65-F5344CB8AC3E}">
        <p14:creationId xmlns:p14="http://schemas.microsoft.com/office/powerpoint/2010/main" val="884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0049C-4B32-EFFE-2BB5-E99602B6EA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C8D167-8485-19E0-8977-8DA481E286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DE8E3E-4CDE-F3E6-8324-04639DCE5337}"/>
              </a:ext>
            </a:extLst>
          </p:cNvPr>
          <p:cNvSpPr>
            <a:spLocks noGrp="1"/>
          </p:cNvSpPr>
          <p:nvPr>
            <p:ph type="dt" sz="half" idx="10"/>
          </p:nvPr>
        </p:nvSpPr>
        <p:spPr/>
        <p:txBody>
          <a:bodyPr/>
          <a:lstStyle/>
          <a:p>
            <a:fld id="{08CF4F69-BF01-42A4-A31F-2D4957217357}" type="datetimeFigureOut">
              <a:rPr lang="en-US" smtClean="0"/>
              <a:t>2/25/2026</a:t>
            </a:fld>
            <a:endParaRPr lang="en-US" dirty="0"/>
          </a:p>
        </p:txBody>
      </p:sp>
      <p:sp>
        <p:nvSpPr>
          <p:cNvPr id="5" name="Footer Placeholder 4">
            <a:extLst>
              <a:ext uri="{FF2B5EF4-FFF2-40B4-BE49-F238E27FC236}">
                <a16:creationId xmlns:a16="http://schemas.microsoft.com/office/drawing/2014/main" id="{8A943336-F993-A737-9FBC-96DF613ADF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35B5F2-2EEB-95AD-2E85-D87F68DEFDC3}"/>
              </a:ext>
            </a:extLst>
          </p:cNvPr>
          <p:cNvSpPr>
            <a:spLocks noGrp="1"/>
          </p:cNvSpPr>
          <p:nvPr>
            <p:ph type="sldNum" sz="quarter" idx="12"/>
          </p:nvPr>
        </p:nvSpPr>
        <p:spPr/>
        <p:txBody>
          <a:bodyPr/>
          <a:lstStyle/>
          <a:p>
            <a:fld id="{076E0355-75AF-4E4A-9E35-BB8D90DC8999}" type="slidenum">
              <a:rPr lang="en-US" smtClean="0"/>
              <a:t>‹#›</a:t>
            </a:fld>
            <a:endParaRPr lang="en-US" dirty="0"/>
          </a:p>
        </p:txBody>
      </p:sp>
    </p:spTree>
    <p:extLst>
      <p:ext uri="{BB962C8B-B14F-4D97-AF65-F5344CB8AC3E}">
        <p14:creationId xmlns:p14="http://schemas.microsoft.com/office/powerpoint/2010/main" val="303094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10BD-B074-215C-4B33-95F7C4500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9E56C4-5684-9EF9-58C2-65AE615C8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27D4C8-D706-678A-84A3-377B7B3E4150}"/>
              </a:ext>
            </a:extLst>
          </p:cNvPr>
          <p:cNvSpPr>
            <a:spLocks noGrp="1"/>
          </p:cNvSpPr>
          <p:nvPr>
            <p:ph type="dt" sz="half" idx="10"/>
          </p:nvPr>
        </p:nvSpPr>
        <p:spPr/>
        <p:txBody>
          <a:bodyPr/>
          <a:lstStyle/>
          <a:p>
            <a:fld id="{08CF4F69-BF01-42A4-A31F-2D4957217357}" type="datetimeFigureOut">
              <a:rPr lang="en-US" smtClean="0"/>
              <a:t>2/25/2026</a:t>
            </a:fld>
            <a:endParaRPr lang="en-US" dirty="0"/>
          </a:p>
        </p:txBody>
      </p:sp>
      <p:sp>
        <p:nvSpPr>
          <p:cNvPr id="5" name="Footer Placeholder 4">
            <a:extLst>
              <a:ext uri="{FF2B5EF4-FFF2-40B4-BE49-F238E27FC236}">
                <a16:creationId xmlns:a16="http://schemas.microsoft.com/office/drawing/2014/main" id="{2094E7DD-AA18-8C8F-8580-9909E895D8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1AB355-3B47-F2D2-16BB-3A55DAC18718}"/>
              </a:ext>
            </a:extLst>
          </p:cNvPr>
          <p:cNvSpPr>
            <a:spLocks noGrp="1"/>
          </p:cNvSpPr>
          <p:nvPr>
            <p:ph type="sldNum" sz="quarter" idx="12"/>
          </p:nvPr>
        </p:nvSpPr>
        <p:spPr/>
        <p:txBody>
          <a:bodyPr/>
          <a:lstStyle/>
          <a:p>
            <a:fld id="{076E0355-75AF-4E4A-9E35-BB8D90DC8999}" type="slidenum">
              <a:rPr lang="en-US" smtClean="0"/>
              <a:t>‹#›</a:t>
            </a:fld>
            <a:endParaRPr lang="en-US" dirty="0"/>
          </a:p>
        </p:txBody>
      </p:sp>
    </p:spTree>
    <p:extLst>
      <p:ext uri="{BB962C8B-B14F-4D97-AF65-F5344CB8AC3E}">
        <p14:creationId xmlns:p14="http://schemas.microsoft.com/office/powerpoint/2010/main" val="110540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B1C5B-B2F0-A459-EBB4-1F56FFD036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D849F8-00D9-ABC2-2F29-B29432A70F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4C23E-8C02-8B3F-1273-7DB08FD88581}"/>
              </a:ext>
            </a:extLst>
          </p:cNvPr>
          <p:cNvSpPr>
            <a:spLocks noGrp="1"/>
          </p:cNvSpPr>
          <p:nvPr>
            <p:ph type="dt" sz="half" idx="10"/>
          </p:nvPr>
        </p:nvSpPr>
        <p:spPr/>
        <p:txBody>
          <a:bodyPr/>
          <a:lstStyle/>
          <a:p>
            <a:fld id="{08CF4F69-BF01-42A4-A31F-2D4957217357}" type="datetimeFigureOut">
              <a:rPr lang="en-US" smtClean="0"/>
              <a:t>2/25/2026</a:t>
            </a:fld>
            <a:endParaRPr lang="en-US" dirty="0"/>
          </a:p>
        </p:txBody>
      </p:sp>
      <p:sp>
        <p:nvSpPr>
          <p:cNvPr id="5" name="Footer Placeholder 4">
            <a:extLst>
              <a:ext uri="{FF2B5EF4-FFF2-40B4-BE49-F238E27FC236}">
                <a16:creationId xmlns:a16="http://schemas.microsoft.com/office/drawing/2014/main" id="{28C55DB3-BDBA-424C-B82B-D18E46DC70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1B1E7-4060-E1D6-DDF8-D407E4C481E2}"/>
              </a:ext>
            </a:extLst>
          </p:cNvPr>
          <p:cNvSpPr>
            <a:spLocks noGrp="1"/>
          </p:cNvSpPr>
          <p:nvPr>
            <p:ph type="sldNum" sz="quarter" idx="12"/>
          </p:nvPr>
        </p:nvSpPr>
        <p:spPr/>
        <p:txBody>
          <a:bodyPr/>
          <a:lstStyle/>
          <a:p>
            <a:fld id="{076E0355-75AF-4E4A-9E35-BB8D90DC8999}" type="slidenum">
              <a:rPr lang="en-US" smtClean="0"/>
              <a:t>‹#›</a:t>
            </a:fld>
            <a:endParaRPr lang="en-US" dirty="0"/>
          </a:p>
        </p:txBody>
      </p:sp>
    </p:spTree>
    <p:extLst>
      <p:ext uri="{BB962C8B-B14F-4D97-AF65-F5344CB8AC3E}">
        <p14:creationId xmlns:p14="http://schemas.microsoft.com/office/powerpoint/2010/main" val="399037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3662-0AC7-B2DE-2DFD-957E9F3C59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01EF2-275B-A46E-1948-1E98DCA5DA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C8BCA-7C0D-2A53-D641-7C7E94DBD070}"/>
              </a:ext>
            </a:extLst>
          </p:cNvPr>
          <p:cNvSpPr>
            <a:spLocks noGrp="1"/>
          </p:cNvSpPr>
          <p:nvPr>
            <p:ph type="dt" sz="half" idx="10"/>
          </p:nvPr>
        </p:nvSpPr>
        <p:spPr/>
        <p:txBody>
          <a:bodyPr/>
          <a:lstStyle/>
          <a:p>
            <a:fld id="{08CF4F69-BF01-42A4-A31F-2D4957217357}" type="datetimeFigureOut">
              <a:rPr lang="en-US" smtClean="0"/>
              <a:t>2/25/2026</a:t>
            </a:fld>
            <a:endParaRPr lang="en-US" dirty="0"/>
          </a:p>
        </p:txBody>
      </p:sp>
      <p:sp>
        <p:nvSpPr>
          <p:cNvPr id="5" name="Footer Placeholder 4">
            <a:extLst>
              <a:ext uri="{FF2B5EF4-FFF2-40B4-BE49-F238E27FC236}">
                <a16:creationId xmlns:a16="http://schemas.microsoft.com/office/drawing/2014/main" id="{31AD6F0B-32A4-E3DC-2207-6F48F313FD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ACC803-C012-EC4B-9B07-33F1596D2D83}"/>
              </a:ext>
            </a:extLst>
          </p:cNvPr>
          <p:cNvSpPr>
            <a:spLocks noGrp="1"/>
          </p:cNvSpPr>
          <p:nvPr>
            <p:ph type="sldNum" sz="quarter" idx="12"/>
          </p:nvPr>
        </p:nvSpPr>
        <p:spPr/>
        <p:txBody>
          <a:bodyPr/>
          <a:lstStyle/>
          <a:p>
            <a:fld id="{076E0355-75AF-4E4A-9E35-BB8D90DC8999}" type="slidenum">
              <a:rPr lang="en-US" smtClean="0"/>
              <a:t>‹#›</a:t>
            </a:fld>
            <a:endParaRPr lang="en-US" dirty="0"/>
          </a:p>
        </p:txBody>
      </p:sp>
    </p:spTree>
    <p:extLst>
      <p:ext uri="{BB962C8B-B14F-4D97-AF65-F5344CB8AC3E}">
        <p14:creationId xmlns:p14="http://schemas.microsoft.com/office/powerpoint/2010/main" val="308257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6B3D-A0DE-831A-BA11-8CBE14668C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DFA2E3-1AA0-2333-4A1D-392BB2B801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B4D82-BA25-1FF5-36CC-025F1FD7931F}"/>
              </a:ext>
            </a:extLst>
          </p:cNvPr>
          <p:cNvSpPr>
            <a:spLocks noGrp="1"/>
          </p:cNvSpPr>
          <p:nvPr>
            <p:ph type="dt" sz="half" idx="10"/>
          </p:nvPr>
        </p:nvSpPr>
        <p:spPr/>
        <p:txBody>
          <a:bodyPr/>
          <a:lstStyle/>
          <a:p>
            <a:fld id="{08CF4F69-BF01-42A4-A31F-2D4957217357}" type="datetimeFigureOut">
              <a:rPr lang="en-US" smtClean="0"/>
              <a:t>2/25/2026</a:t>
            </a:fld>
            <a:endParaRPr lang="en-US" dirty="0"/>
          </a:p>
        </p:txBody>
      </p:sp>
      <p:sp>
        <p:nvSpPr>
          <p:cNvPr id="5" name="Footer Placeholder 4">
            <a:extLst>
              <a:ext uri="{FF2B5EF4-FFF2-40B4-BE49-F238E27FC236}">
                <a16:creationId xmlns:a16="http://schemas.microsoft.com/office/drawing/2014/main" id="{1C92FC0E-DEF8-AA27-7623-EC552484D5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868822-C1AB-FB3C-FEBE-CA668E803571}"/>
              </a:ext>
            </a:extLst>
          </p:cNvPr>
          <p:cNvSpPr>
            <a:spLocks noGrp="1"/>
          </p:cNvSpPr>
          <p:nvPr>
            <p:ph type="sldNum" sz="quarter" idx="12"/>
          </p:nvPr>
        </p:nvSpPr>
        <p:spPr/>
        <p:txBody>
          <a:bodyPr/>
          <a:lstStyle/>
          <a:p>
            <a:fld id="{076E0355-75AF-4E4A-9E35-BB8D90DC8999}" type="slidenum">
              <a:rPr lang="en-US" smtClean="0"/>
              <a:t>‹#›</a:t>
            </a:fld>
            <a:endParaRPr lang="en-US" dirty="0"/>
          </a:p>
        </p:txBody>
      </p:sp>
    </p:spTree>
    <p:extLst>
      <p:ext uri="{BB962C8B-B14F-4D97-AF65-F5344CB8AC3E}">
        <p14:creationId xmlns:p14="http://schemas.microsoft.com/office/powerpoint/2010/main" val="47118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8436C-CC1B-975E-E514-624B1C11C4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EEBC5-09FA-A471-066F-BF79A82D3D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E07517-5569-97E8-8186-0BE258E12E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1F0975-53A2-AB75-392B-27B1775B150C}"/>
              </a:ext>
            </a:extLst>
          </p:cNvPr>
          <p:cNvSpPr>
            <a:spLocks noGrp="1"/>
          </p:cNvSpPr>
          <p:nvPr>
            <p:ph type="dt" sz="half" idx="10"/>
          </p:nvPr>
        </p:nvSpPr>
        <p:spPr/>
        <p:txBody>
          <a:bodyPr/>
          <a:lstStyle/>
          <a:p>
            <a:fld id="{08CF4F69-BF01-42A4-A31F-2D4957217357}" type="datetimeFigureOut">
              <a:rPr lang="en-US" smtClean="0"/>
              <a:t>2/25/2026</a:t>
            </a:fld>
            <a:endParaRPr lang="en-US" dirty="0"/>
          </a:p>
        </p:txBody>
      </p:sp>
      <p:sp>
        <p:nvSpPr>
          <p:cNvPr id="6" name="Footer Placeholder 5">
            <a:extLst>
              <a:ext uri="{FF2B5EF4-FFF2-40B4-BE49-F238E27FC236}">
                <a16:creationId xmlns:a16="http://schemas.microsoft.com/office/drawing/2014/main" id="{9298DCB1-7460-41FB-FF6F-8B9D122798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C5361F-9130-9594-4632-40805FDDF3E4}"/>
              </a:ext>
            </a:extLst>
          </p:cNvPr>
          <p:cNvSpPr>
            <a:spLocks noGrp="1"/>
          </p:cNvSpPr>
          <p:nvPr>
            <p:ph type="sldNum" sz="quarter" idx="12"/>
          </p:nvPr>
        </p:nvSpPr>
        <p:spPr/>
        <p:txBody>
          <a:bodyPr/>
          <a:lstStyle/>
          <a:p>
            <a:fld id="{076E0355-75AF-4E4A-9E35-BB8D90DC8999}" type="slidenum">
              <a:rPr lang="en-US" smtClean="0"/>
              <a:t>‹#›</a:t>
            </a:fld>
            <a:endParaRPr lang="en-US" dirty="0"/>
          </a:p>
        </p:txBody>
      </p:sp>
    </p:spTree>
    <p:extLst>
      <p:ext uri="{BB962C8B-B14F-4D97-AF65-F5344CB8AC3E}">
        <p14:creationId xmlns:p14="http://schemas.microsoft.com/office/powerpoint/2010/main" val="163631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41E2-3A5B-2480-8B2D-8926986730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E242B1-775C-6DD2-105A-4716FEBFFD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07B488-9F4F-DBAD-1EEA-F28AA2852D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8A82D-7203-822D-6320-0DFC609BF2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D0F3B4-0C98-BD24-A3C7-A16BBC6965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CCECB3-0E32-B53B-05F2-65ADF030E06B}"/>
              </a:ext>
            </a:extLst>
          </p:cNvPr>
          <p:cNvSpPr>
            <a:spLocks noGrp="1"/>
          </p:cNvSpPr>
          <p:nvPr>
            <p:ph type="dt" sz="half" idx="10"/>
          </p:nvPr>
        </p:nvSpPr>
        <p:spPr/>
        <p:txBody>
          <a:bodyPr/>
          <a:lstStyle/>
          <a:p>
            <a:fld id="{08CF4F69-BF01-42A4-A31F-2D4957217357}" type="datetimeFigureOut">
              <a:rPr lang="en-US" smtClean="0"/>
              <a:t>2/25/2026</a:t>
            </a:fld>
            <a:endParaRPr lang="en-US" dirty="0"/>
          </a:p>
        </p:txBody>
      </p:sp>
      <p:sp>
        <p:nvSpPr>
          <p:cNvPr id="8" name="Footer Placeholder 7">
            <a:extLst>
              <a:ext uri="{FF2B5EF4-FFF2-40B4-BE49-F238E27FC236}">
                <a16:creationId xmlns:a16="http://schemas.microsoft.com/office/drawing/2014/main" id="{E574ED34-159F-EE96-5CCC-20CEC018B64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C71032-3637-F0DC-875D-29B5C7F6F7DC}"/>
              </a:ext>
            </a:extLst>
          </p:cNvPr>
          <p:cNvSpPr>
            <a:spLocks noGrp="1"/>
          </p:cNvSpPr>
          <p:nvPr>
            <p:ph type="sldNum" sz="quarter" idx="12"/>
          </p:nvPr>
        </p:nvSpPr>
        <p:spPr/>
        <p:txBody>
          <a:bodyPr/>
          <a:lstStyle/>
          <a:p>
            <a:fld id="{076E0355-75AF-4E4A-9E35-BB8D90DC8999}" type="slidenum">
              <a:rPr lang="en-US" smtClean="0"/>
              <a:t>‹#›</a:t>
            </a:fld>
            <a:endParaRPr lang="en-US" dirty="0"/>
          </a:p>
        </p:txBody>
      </p:sp>
    </p:spTree>
    <p:extLst>
      <p:ext uri="{BB962C8B-B14F-4D97-AF65-F5344CB8AC3E}">
        <p14:creationId xmlns:p14="http://schemas.microsoft.com/office/powerpoint/2010/main" val="2755700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D1A5-E045-372B-C10A-6BEB9D96C0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87B589-0202-00FD-607F-82B82FF60F98}"/>
              </a:ext>
            </a:extLst>
          </p:cNvPr>
          <p:cNvSpPr>
            <a:spLocks noGrp="1"/>
          </p:cNvSpPr>
          <p:nvPr>
            <p:ph type="dt" sz="half" idx="10"/>
          </p:nvPr>
        </p:nvSpPr>
        <p:spPr/>
        <p:txBody>
          <a:bodyPr/>
          <a:lstStyle/>
          <a:p>
            <a:fld id="{08CF4F69-BF01-42A4-A31F-2D4957217357}" type="datetimeFigureOut">
              <a:rPr lang="en-US" smtClean="0"/>
              <a:t>2/25/2026</a:t>
            </a:fld>
            <a:endParaRPr lang="en-US" dirty="0"/>
          </a:p>
        </p:txBody>
      </p:sp>
      <p:sp>
        <p:nvSpPr>
          <p:cNvPr id="4" name="Footer Placeholder 3">
            <a:extLst>
              <a:ext uri="{FF2B5EF4-FFF2-40B4-BE49-F238E27FC236}">
                <a16:creationId xmlns:a16="http://schemas.microsoft.com/office/drawing/2014/main" id="{3FEA0095-5508-90BC-9B26-2C1151F424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8D9E2F-01E3-7E35-205A-30B715A10BDE}"/>
              </a:ext>
            </a:extLst>
          </p:cNvPr>
          <p:cNvSpPr>
            <a:spLocks noGrp="1"/>
          </p:cNvSpPr>
          <p:nvPr>
            <p:ph type="sldNum" sz="quarter" idx="12"/>
          </p:nvPr>
        </p:nvSpPr>
        <p:spPr/>
        <p:txBody>
          <a:bodyPr/>
          <a:lstStyle/>
          <a:p>
            <a:fld id="{076E0355-75AF-4E4A-9E35-BB8D90DC8999}" type="slidenum">
              <a:rPr lang="en-US" smtClean="0"/>
              <a:t>‹#›</a:t>
            </a:fld>
            <a:endParaRPr lang="en-US" dirty="0"/>
          </a:p>
        </p:txBody>
      </p:sp>
    </p:spTree>
    <p:extLst>
      <p:ext uri="{BB962C8B-B14F-4D97-AF65-F5344CB8AC3E}">
        <p14:creationId xmlns:p14="http://schemas.microsoft.com/office/powerpoint/2010/main" val="360259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3554C-A903-A0EC-584E-7773D762CFF4}"/>
              </a:ext>
            </a:extLst>
          </p:cNvPr>
          <p:cNvSpPr>
            <a:spLocks noGrp="1"/>
          </p:cNvSpPr>
          <p:nvPr>
            <p:ph type="dt" sz="half" idx="10"/>
          </p:nvPr>
        </p:nvSpPr>
        <p:spPr/>
        <p:txBody>
          <a:bodyPr/>
          <a:lstStyle/>
          <a:p>
            <a:fld id="{08CF4F69-BF01-42A4-A31F-2D4957217357}" type="datetimeFigureOut">
              <a:rPr lang="en-US" smtClean="0"/>
              <a:t>2/25/2026</a:t>
            </a:fld>
            <a:endParaRPr lang="en-US" dirty="0"/>
          </a:p>
        </p:txBody>
      </p:sp>
      <p:sp>
        <p:nvSpPr>
          <p:cNvPr id="3" name="Footer Placeholder 2">
            <a:extLst>
              <a:ext uri="{FF2B5EF4-FFF2-40B4-BE49-F238E27FC236}">
                <a16:creationId xmlns:a16="http://schemas.microsoft.com/office/drawing/2014/main" id="{07F6F5A4-0BC8-9A30-E92D-7DB48FE1A54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7AA198E-A707-3633-CA63-31F3F12D96D1}"/>
              </a:ext>
            </a:extLst>
          </p:cNvPr>
          <p:cNvSpPr>
            <a:spLocks noGrp="1"/>
          </p:cNvSpPr>
          <p:nvPr>
            <p:ph type="sldNum" sz="quarter" idx="12"/>
          </p:nvPr>
        </p:nvSpPr>
        <p:spPr/>
        <p:txBody>
          <a:bodyPr/>
          <a:lstStyle/>
          <a:p>
            <a:fld id="{076E0355-75AF-4E4A-9E35-BB8D90DC8999}" type="slidenum">
              <a:rPr lang="en-US" smtClean="0"/>
              <a:t>‹#›</a:t>
            </a:fld>
            <a:endParaRPr lang="en-US" dirty="0"/>
          </a:p>
        </p:txBody>
      </p:sp>
    </p:spTree>
    <p:extLst>
      <p:ext uri="{BB962C8B-B14F-4D97-AF65-F5344CB8AC3E}">
        <p14:creationId xmlns:p14="http://schemas.microsoft.com/office/powerpoint/2010/main" val="1905708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47A5-1380-71F1-E669-8A18F627E2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5F51E8-5E3E-5BD9-86CF-BF410C1F6B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C569AC-2FFF-8423-FAF8-741A23DEF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A39C6F-9299-ADC2-ECA0-0ED564EC89FE}"/>
              </a:ext>
            </a:extLst>
          </p:cNvPr>
          <p:cNvSpPr>
            <a:spLocks noGrp="1"/>
          </p:cNvSpPr>
          <p:nvPr>
            <p:ph type="dt" sz="half" idx="10"/>
          </p:nvPr>
        </p:nvSpPr>
        <p:spPr/>
        <p:txBody>
          <a:bodyPr/>
          <a:lstStyle/>
          <a:p>
            <a:fld id="{08CF4F69-BF01-42A4-A31F-2D4957217357}" type="datetimeFigureOut">
              <a:rPr lang="en-US" smtClean="0"/>
              <a:t>2/25/2026</a:t>
            </a:fld>
            <a:endParaRPr lang="en-US" dirty="0"/>
          </a:p>
        </p:txBody>
      </p:sp>
      <p:sp>
        <p:nvSpPr>
          <p:cNvPr id="6" name="Footer Placeholder 5">
            <a:extLst>
              <a:ext uri="{FF2B5EF4-FFF2-40B4-BE49-F238E27FC236}">
                <a16:creationId xmlns:a16="http://schemas.microsoft.com/office/drawing/2014/main" id="{DB3AABB4-82BD-75B8-9D87-C05F40713E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706366-4F84-60BA-CB27-7626A5222379}"/>
              </a:ext>
            </a:extLst>
          </p:cNvPr>
          <p:cNvSpPr>
            <a:spLocks noGrp="1"/>
          </p:cNvSpPr>
          <p:nvPr>
            <p:ph type="sldNum" sz="quarter" idx="12"/>
          </p:nvPr>
        </p:nvSpPr>
        <p:spPr/>
        <p:txBody>
          <a:bodyPr/>
          <a:lstStyle/>
          <a:p>
            <a:fld id="{076E0355-75AF-4E4A-9E35-BB8D90DC8999}" type="slidenum">
              <a:rPr lang="en-US" smtClean="0"/>
              <a:t>‹#›</a:t>
            </a:fld>
            <a:endParaRPr lang="en-US" dirty="0"/>
          </a:p>
        </p:txBody>
      </p:sp>
    </p:spTree>
    <p:extLst>
      <p:ext uri="{BB962C8B-B14F-4D97-AF65-F5344CB8AC3E}">
        <p14:creationId xmlns:p14="http://schemas.microsoft.com/office/powerpoint/2010/main" val="25116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2BE75-2C01-778E-9F7F-FFB026F77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AAA97E-DF77-EE4A-6836-313F05432E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029F3B8-4409-03B2-824A-830ECBAAE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49CE36-FD4E-72BE-8D68-187F0919FCB7}"/>
              </a:ext>
            </a:extLst>
          </p:cNvPr>
          <p:cNvSpPr>
            <a:spLocks noGrp="1"/>
          </p:cNvSpPr>
          <p:nvPr>
            <p:ph type="dt" sz="half" idx="10"/>
          </p:nvPr>
        </p:nvSpPr>
        <p:spPr/>
        <p:txBody>
          <a:bodyPr/>
          <a:lstStyle/>
          <a:p>
            <a:fld id="{08CF4F69-BF01-42A4-A31F-2D4957217357}" type="datetimeFigureOut">
              <a:rPr lang="en-US" smtClean="0"/>
              <a:t>2/25/2026</a:t>
            </a:fld>
            <a:endParaRPr lang="en-US" dirty="0"/>
          </a:p>
        </p:txBody>
      </p:sp>
      <p:sp>
        <p:nvSpPr>
          <p:cNvPr id="6" name="Footer Placeholder 5">
            <a:extLst>
              <a:ext uri="{FF2B5EF4-FFF2-40B4-BE49-F238E27FC236}">
                <a16:creationId xmlns:a16="http://schemas.microsoft.com/office/drawing/2014/main" id="{0D5CC378-0068-2BCB-358E-2915D79FDD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385F82-1E13-B206-F99D-470A9B86AA1B}"/>
              </a:ext>
            </a:extLst>
          </p:cNvPr>
          <p:cNvSpPr>
            <a:spLocks noGrp="1"/>
          </p:cNvSpPr>
          <p:nvPr>
            <p:ph type="sldNum" sz="quarter" idx="12"/>
          </p:nvPr>
        </p:nvSpPr>
        <p:spPr/>
        <p:txBody>
          <a:bodyPr/>
          <a:lstStyle/>
          <a:p>
            <a:fld id="{076E0355-75AF-4E4A-9E35-BB8D90DC8999}" type="slidenum">
              <a:rPr lang="en-US" smtClean="0"/>
              <a:t>‹#›</a:t>
            </a:fld>
            <a:endParaRPr lang="en-US" dirty="0"/>
          </a:p>
        </p:txBody>
      </p:sp>
    </p:spTree>
    <p:extLst>
      <p:ext uri="{BB962C8B-B14F-4D97-AF65-F5344CB8AC3E}">
        <p14:creationId xmlns:p14="http://schemas.microsoft.com/office/powerpoint/2010/main" val="2055319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54D5CE-6DEF-7923-EAC9-D2177ED5A6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5073C6-8CCA-40F2-A736-A54E3F6DCE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2D873-6A63-E7B6-6BC3-F37AC77379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CF4F69-BF01-42A4-A31F-2D4957217357}" type="datetimeFigureOut">
              <a:rPr lang="en-US" smtClean="0"/>
              <a:t>2/25/2026</a:t>
            </a:fld>
            <a:endParaRPr lang="en-US" dirty="0"/>
          </a:p>
        </p:txBody>
      </p:sp>
      <p:sp>
        <p:nvSpPr>
          <p:cNvPr id="5" name="Footer Placeholder 4">
            <a:extLst>
              <a:ext uri="{FF2B5EF4-FFF2-40B4-BE49-F238E27FC236}">
                <a16:creationId xmlns:a16="http://schemas.microsoft.com/office/drawing/2014/main" id="{CCEAAAB9-BD1B-C3A6-FA07-55DAA1346B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3FAF40E-63BE-CAA2-F6D5-FC2935A40E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6E0355-75AF-4E4A-9E35-BB8D90DC8999}" type="slidenum">
              <a:rPr lang="en-US" smtClean="0"/>
              <a:t>‹#›</a:t>
            </a:fld>
            <a:endParaRPr lang="en-US" dirty="0"/>
          </a:p>
        </p:txBody>
      </p:sp>
    </p:spTree>
    <p:extLst>
      <p:ext uri="{BB962C8B-B14F-4D97-AF65-F5344CB8AC3E}">
        <p14:creationId xmlns:p14="http://schemas.microsoft.com/office/powerpoint/2010/main" val="2039985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1DFAFC-569A-7DA0-A8C1-06C5B94C1341}"/>
              </a:ext>
            </a:extLst>
          </p:cNvPr>
          <p:cNvPicPr>
            <a:picLocks noChangeAspect="1"/>
          </p:cNvPicPr>
          <p:nvPr/>
        </p:nvPicPr>
        <p:blipFill>
          <a:blip r:embed="rId3">
            <a:extLst>
              <a:ext uri="{28A0092B-C50C-407E-A947-70E740481C1C}">
                <a14:useLocalDpi xmlns:a14="http://schemas.microsoft.com/office/drawing/2010/main" val="0"/>
              </a:ext>
            </a:extLst>
          </a:blip>
          <a:srcRect t="3331" b="4693"/>
          <a:stretch>
            <a:fillRect/>
          </a:stretch>
        </p:blipFill>
        <p:spPr>
          <a:xfrm>
            <a:off x="0" y="0"/>
            <a:ext cx="12192000" cy="6223000"/>
          </a:xfrm>
          <a:prstGeom prst="rect">
            <a:avLst/>
          </a:prstGeom>
        </p:spPr>
      </p:pic>
      <p:sp>
        <p:nvSpPr>
          <p:cNvPr id="7" name="Rectangle 6">
            <a:extLst>
              <a:ext uri="{FF2B5EF4-FFF2-40B4-BE49-F238E27FC236}">
                <a16:creationId xmlns:a16="http://schemas.microsoft.com/office/drawing/2014/main" id="{F5EF0605-54E2-72DE-2C42-274A0B0AD114}"/>
              </a:ext>
            </a:extLst>
          </p:cNvPr>
          <p:cNvSpPr/>
          <p:nvPr/>
        </p:nvSpPr>
        <p:spPr>
          <a:xfrm>
            <a:off x="0" y="6223000"/>
            <a:ext cx="12192000" cy="635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4BAA013-20B4-F98F-5CDB-2D006203F1AA}"/>
              </a:ext>
            </a:extLst>
          </p:cNvPr>
          <p:cNvSpPr/>
          <p:nvPr/>
        </p:nvSpPr>
        <p:spPr>
          <a:xfrm>
            <a:off x="0" y="1"/>
            <a:ext cx="12192000" cy="4698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210CAE7-745B-21E0-4AA1-98C308DFC382}"/>
              </a:ext>
            </a:extLst>
          </p:cNvPr>
          <p:cNvSpPr txBox="1">
            <a:spLocks/>
          </p:cNvSpPr>
          <p:nvPr/>
        </p:nvSpPr>
        <p:spPr>
          <a:xfrm>
            <a:off x="213361" y="602734"/>
            <a:ext cx="11256264" cy="1938992"/>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COLORADO</a:t>
            </a:r>
          </a:p>
          <a:p>
            <a:r>
              <a:rPr lang="en-US" sz="4000" b="1" dirty="0">
                <a:solidFill>
                  <a:schemeClr val="bg1"/>
                </a:solidFill>
                <a:effectLst>
                  <a:outerShdw blurRad="38100" dist="38100" dir="2700000" algn="tl">
                    <a:srgbClr val="000000">
                      <a:alpha val="43137"/>
                    </a:srgbClr>
                  </a:outerShdw>
                </a:effectLst>
                <a:latin typeface="Proxima Nova" panose="02000506030000020004" pitchFamily="50" charset="0"/>
              </a:rPr>
              <a:t>&amp; BEAR CREEK DEVELOPMENT CORPORATION CONCEPTUAL MASTER PLAN </a:t>
            </a:r>
            <a:endParaRPr lang="en-US" sz="4000" dirty="0">
              <a:solidFill>
                <a:schemeClr val="bg1"/>
              </a:solidFill>
              <a:effectLst>
                <a:outerShdw blurRad="38100" dist="38100" dir="2700000" algn="tl">
                  <a:srgbClr val="000000">
                    <a:alpha val="43137"/>
                  </a:srgbClr>
                </a:outerShdw>
              </a:effectLst>
              <a:latin typeface="Proxima Nova" panose="02000506030000020004" pitchFamily="50" charset="0"/>
            </a:endParaRPr>
          </a:p>
        </p:txBody>
      </p:sp>
      <p:sp>
        <p:nvSpPr>
          <p:cNvPr id="2" name="TextBox 1">
            <a:extLst>
              <a:ext uri="{FF2B5EF4-FFF2-40B4-BE49-F238E27FC236}">
                <a16:creationId xmlns:a16="http://schemas.microsoft.com/office/drawing/2014/main" id="{FF5C5343-AEAD-DEC7-C5BE-218164C62558}"/>
              </a:ext>
            </a:extLst>
          </p:cNvPr>
          <p:cNvSpPr txBox="1"/>
          <p:nvPr/>
        </p:nvSpPr>
        <p:spPr>
          <a:xfrm>
            <a:off x="7214616" y="6355834"/>
            <a:ext cx="4739640" cy="369332"/>
          </a:xfrm>
          <a:prstGeom prst="rect">
            <a:avLst/>
          </a:prstGeom>
          <a:noFill/>
        </p:spPr>
        <p:txBody>
          <a:bodyPr wrap="square" rtlCol="0">
            <a:spAutoFit/>
          </a:bodyPr>
          <a:lstStyle/>
          <a:p>
            <a:pPr algn="r"/>
            <a:r>
              <a:rPr lang="en-US" b="1">
                <a:solidFill>
                  <a:schemeClr val="bg1"/>
                </a:solidFill>
              </a:rPr>
              <a:t>February</a:t>
            </a:r>
            <a:r>
              <a:rPr lang="en-US" b="1">
                <a:solidFill>
                  <a:schemeClr val="bg1"/>
                </a:solidFill>
                <a:latin typeface="Proxima Nova" panose="02000506030000020004" pitchFamily="50" charset="0"/>
              </a:rPr>
              <a:t> 24, </a:t>
            </a:r>
            <a:r>
              <a:rPr lang="en-US" b="1" dirty="0">
                <a:solidFill>
                  <a:schemeClr val="bg1"/>
                </a:solidFill>
                <a:latin typeface="Proxima Nova" panose="02000506030000020004" pitchFamily="50" charset="0"/>
              </a:rPr>
              <a:t>2026</a:t>
            </a:r>
          </a:p>
        </p:txBody>
      </p:sp>
      <p:pic>
        <p:nvPicPr>
          <p:cNvPr id="4" name="Picture 3">
            <a:extLst>
              <a:ext uri="{FF2B5EF4-FFF2-40B4-BE49-F238E27FC236}">
                <a16:creationId xmlns:a16="http://schemas.microsoft.com/office/drawing/2014/main" id="{7404768C-52BD-9E55-3708-52E447E9F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6044" y="5470814"/>
            <a:ext cx="1799924" cy="619352"/>
          </a:xfrm>
          <a:prstGeom prst="rect">
            <a:avLst/>
          </a:prstGeom>
          <a:effectLst>
            <a:outerShdw blurRad="50800" dist="38100" dir="8100000" algn="tr" rotWithShape="0">
              <a:prstClr val="black">
                <a:alpha val="40000"/>
              </a:prstClr>
            </a:outerShdw>
          </a:effectLst>
        </p:spPr>
      </p:pic>
      <p:sp>
        <p:nvSpPr>
          <p:cNvPr id="11" name="TextBox 10">
            <a:extLst>
              <a:ext uri="{FF2B5EF4-FFF2-40B4-BE49-F238E27FC236}">
                <a16:creationId xmlns:a16="http://schemas.microsoft.com/office/drawing/2014/main" id="{73DD4ED1-BA97-CC6A-8661-3FDFBEAE5915}"/>
              </a:ext>
            </a:extLst>
          </p:cNvPr>
          <p:cNvSpPr txBox="1"/>
          <p:nvPr/>
        </p:nvSpPr>
        <p:spPr>
          <a:xfrm>
            <a:off x="213361" y="6371173"/>
            <a:ext cx="9528048" cy="369332"/>
          </a:xfrm>
          <a:prstGeom prst="rect">
            <a:avLst/>
          </a:prstGeom>
          <a:noFill/>
        </p:spPr>
        <p:txBody>
          <a:bodyPr wrap="square">
            <a:spAutoFit/>
          </a:bodyPr>
          <a:lstStyle/>
          <a:p>
            <a:r>
              <a:rPr lang="en-US"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a:t>
            </a:r>
            <a:r>
              <a:rPr lang="en-US" sz="1800" dirty="0">
                <a:solidFill>
                  <a:schemeClr val="bg1"/>
                </a:solidFill>
                <a:effectLst>
                  <a:outerShdw blurRad="38100" dist="38100" dir="2700000" algn="tl">
                    <a:srgbClr val="000000">
                      <a:alpha val="43137"/>
                    </a:srgbClr>
                  </a:outerShdw>
                </a:effectLst>
                <a:latin typeface="Proxima Nova" panose="02000506030000020004" pitchFamily="50" charset="0"/>
              </a:rPr>
              <a:t>BEAR CREEK DEVELOPMENT CORPORATION</a:t>
            </a:r>
            <a:endParaRPr lang="en-US" dirty="0"/>
          </a:p>
        </p:txBody>
      </p:sp>
    </p:spTree>
    <p:extLst>
      <p:ext uri="{BB962C8B-B14F-4D97-AF65-F5344CB8AC3E}">
        <p14:creationId xmlns:p14="http://schemas.microsoft.com/office/powerpoint/2010/main" val="2958812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1F8F1-62F8-E44B-C7C6-EF9826BE126C}"/>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45EE2B69-9666-2B49-7ACA-B221903E50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 t="8965" r="-154" b="16762"/>
          <a:stretch>
            <a:fillRect/>
          </a:stretch>
        </p:blipFill>
        <p:spPr bwMode="auto">
          <a:xfrm>
            <a:off x="2503996" y="1174422"/>
            <a:ext cx="6783260" cy="473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F6286D6-AA5A-9D6D-598F-264491172E66}"/>
              </a:ext>
            </a:extLst>
          </p:cNvPr>
          <p:cNvSpPr/>
          <p:nvPr/>
        </p:nvSpPr>
        <p:spPr>
          <a:xfrm>
            <a:off x="11182350" y="223126"/>
            <a:ext cx="1027050" cy="8101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96CE582-1525-E452-158F-CEDEAEEC0498}"/>
              </a:ext>
            </a:extLst>
          </p:cNvPr>
          <p:cNvSpPr txBox="1"/>
          <p:nvPr/>
        </p:nvSpPr>
        <p:spPr>
          <a:xfrm>
            <a:off x="250316" y="97204"/>
            <a:ext cx="11084434" cy="1077218"/>
          </a:xfrm>
          <a:prstGeom prst="rect">
            <a:avLst/>
          </a:prstGeom>
          <a:noFill/>
        </p:spPr>
        <p:txBody>
          <a:bodyPr wrap="square" rtlCol="0">
            <a:spAutoFit/>
          </a:bodyPr>
          <a:lstStyle/>
          <a:p>
            <a:r>
              <a:rPr lang="en-US" sz="3200" b="1" dirty="0">
                <a:latin typeface="Proxima Nova" panose="02000506030000020004" pitchFamily="50" charset="0"/>
              </a:rPr>
              <a:t>RECOMMENDED RETAIL COMMERCIAL USES AT THE TOWN OF MORRISON/BEAR CREEK DEVELOPMENT SITE</a:t>
            </a:r>
          </a:p>
        </p:txBody>
      </p:sp>
      <p:sp>
        <p:nvSpPr>
          <p:cNvPr id="3" name="Rectangle 2">
            <a:extLst>
              <a:ext uri="{FF2B5EF4-FFF2-40B4-BE49-F238E27FC236}">
                <a16:creationId xmlns:a16="http://schemas.microsoft.com/office/drawing/2014/main" id="{4AF7F45E-45D6-1A86-EF91-6DD3A6ECA809}"/>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FA50081-CD87-1D2B-E2F3-AEA28B426186}"/>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pic>
        <p:nvPicPr>
          <p:cNvPr id="2" name="Picture 2">
            <a:extLst>
              <a:ext uri="{FF2B5EF4-FFF2-40B4-BE49-F238E27FC236}">
                <a16:creationId xmlns:a16="http://schemas.microsoft.com/office/drawing/2014/main" id="{C492771E-26BA-382E-052F-131B3F62A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 t="88861" r="-154" b="5824"/>
          <a:stretch>
            <a:fillRect/>
          </a:stretch>
        </p:blipFill>
        <p:spPr bwMode="auto">
          <a:xfrm>
            <a:off x="2503996" y="5939432"/>
            <a:ext cx="67832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62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C4884-5CB6-4DEC-FA47-3E566A4B836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AA3F00-1052-216A-0284-69401FC6EF53}"/>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30E8B7D-18DB-A497-9DC0-F0B749FDF154}"/>
              </a:ext>
            </a:extLst>
          </p:cNvPr>
          <p:cNvSpPr txBox="1"/>
          <p:nvPr/>
        </p:nvSpPr>
        <p:spPr>
          <a:xfrm>
            <a:off x="250316" y="103161"/>
            <a:ext cx="10685908" cy="646331"/>
          </a:xfrm>
          <a:prstGeom prst="rect">
            <a:avLst/>
          </a:prstGeom>
          <a:noFill/>
        </p:spPr>
        <p:txBody>
          <a:bodyPr wrap="square" rtlCol="0">
            <a:spAutoFit/>
          </a:bodyPr>
          <a:lstStyle/>
          <a:p>
            <a:r>
              <a:rPr lang="en-US" sz="3600" b="1" dirty="0">
                <a:latin typeface="Proxima Nova" panose="02000506030000020004" pitchFamily="50" charset="0"/>
              </a:rPr>
              <a:t>SITE LODGING MARKET POTENTIAL</a:t>
            </a:r>
          </a:p>
        </p:txBody>
      </p:sp>
      <p:sp>
        <p:nvSpPr>
          <p:cNvPr id="5" name="Rectangle 4">
            <a:extLst>
              <a:ext uri="{FF2B5EF4-FFF2-40B4-BE49-F238E27FC236}">
                <a16:creationId xmlns:a16="http://schemas.microsoft.com/office/drawing/2014/main" id="{32BDA562-FD06-6F4D-B4D9-956560F2AE56}"/>
              </a:ext>
            </a:extLst>
          </p:cNvPr>
          <p:cNvSpPr/>
          <p:nvPr/>
        </p:nvSpPr>
        <p:spPr>
          <a:xfrm>
            <a:off x="8075596" y="223126"/>
            <a:ext cx="4116404"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D0B0A6B-58AC-3A80-F744-6F074A41EBA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63266" b="12592"/>
          <a:stretch>
            <a:fillRect/>
          </a:stretch>
        </p:blipFill>
        <p:spPr>
          <a:xfrm>
            <a:off x="-465437" y="3662892"/>
            <a:ext cx="14473249" cy="2260833"/>
          </a:xfrm>
          <a:prstGeom prst="rect">
            <a:avLst/>
          </a:prstGeom>
        </p:spPr>
      </p:pic>
      <p:sp>
        <p:nvSpPr>
          <p:cNvPr id="6" name="TextBox 5">
            <a:extLst>
              <a:ext uri="{FF2B5EF4-FFF2-40B4-BE49-F238E27FC236}">
                <a16:creationId xmlns:a16="http://schemas.microsoft.com/office/drawing/2014/main" id="{A4626EF6-F394-CC1C-15FC-904E22A4B47B}"/>
              </a:ext>
            </a:extLst>
          </p:cNvPr>
          <p:cNvSpPr txBox="1"/>
          <p:nvPr/>
        </p:nvSpPr>
        <p:spPr>
          <a:xfrm>
            <a:off x="250316" y="2732942"/>
            <a:ext cx="10685908" cy="646331"/>
          </a:xfrm>
          <a:prstGeom prst="rect">
            <a:avLst/>
          </a:prstGeom>
          <a:noFill/>
        </p:spPr>
        <p:txBody>
          <a:bodyPr wrap="square" rtlCol="0">
            <a:spAutoFit/>
          </a:bodyPr>
          <a:lstStyle/>
          <a:p>
            <a:r>
              <a:rPr lang="en-US" sz="3600" b="1" dirty="0">
                <a:latin typeface="Proxima Nova" panose="02000506030000020004" pitchFamily="50" charset="0"/>
              </a:rPr>
              <a:t>PTA ANNUAL RESIDENTIAL POTENTIALS</a:t>
            </a:r>
          </a:p>
        </p:txBody>
      </p:sp>
      <p:sp>
        <p:nvSpPr>
          <p:cNvPr id="9" name="Rectangle 8">
            <a:extLst>
              <a:ext uri="{FF2B5EF4-FFF2-40B4-BE49-F238E27FC236}">
                <a16:creationId xmlns:a16="http://schemas.microsoft.com/office/drawing/2014/main" id="{40563981-204E-F838-609C-ADCE20AB1C21}"/>
              </a:ext>
            </a:extLst>
          </p:cNvPr>
          <p:cNvSpPr/>
          <p:nvPr/>
        </p:nvSpPr>
        <p:spPr>
          <a:xfrm>
            <a:off x="9095875" y="2858864"/>
            <a:ext cx="3096126"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1374E6F-CF12-DB7A-56FB-1C8B72E7ED1B}"/>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pic>
        <p:nvPicPr>
          <p:cNvPr id="4" name="Picture 3">
            <a:extLst>
              <a:ext uri="{FF2B5EF4-FFF2-40B4-BE49-F238E27FC236}">
                <a16:creationId xmlns:a16="http://schemas.microsoft.com/office/drawing/2014/main" id="{22B9695F-CC22-9158-C5A0-C0752597147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63552" b="18522"/>
          <a:stretch>
            <a:fillRect/>
          </a:stretch>
        </p:blipFill>
        <p:spPr>
          <a:xfrm>
            <a:off x="-751549" y="934275"/>
            <a:ext cx="14473249" cy="1678701"/>
          </a:xfrm>
          <a:prstGeom prst="rect">
            <a:avLst/>
          </a:prstGeom>
        </p:spPr>
      </p:pic>
      <p:sp>
        <p:nvSpPr>
          <p:cNvPr id="14" name="Rectangle 13">
            <a:extLst>
              <a:ext uri="{FF2B5EF4-FFF2-40B4-BE49-F238E27FC236}">
                <a16:creationId xmlns:a16="http://schemas.microsoft.com/office/drawing/2014/main" id="{A36572FD-7B26-F5EF-E8B0-CF90CE20C03C}"/>
              </a:ext>
            </a:extLst>
          </p:cNvPr>
          <p:cNvSpPr/>
          <p:nvPr/>
        </p:nvSpPr>
        <p:spPr>
          <a:xfrm>
            <a:off x="8951495" y="940074"/>
            <a:ext cx="991402" cy="432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25E6B37-C3DB-2B83-0E00-F32F8A577C2B}"/>
              </a:ext>
            </a:extLst>
          </p:cNvPr>
          <p:cNvSpPr txBox="1">
            <a:spLocks noGrp="1" noRot="1" noMove="1" noResize="1" noEditPoints="1" noAdjustHandles="1" noChangeArrowheads="1" noChangeShapeType="1"/>
          </p:cNvSpPr>
          <p:nvPr/>
        </p:nvSpPr>
        <p:spPr>
          <a:xfrm>
            <a:off x="8408079" y="938813"/>
            <a:ext cx="207823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(74/Year)</a:t>
            </a:r>
          </a:p>
        </p:txBody>
      </p:sp>
      <p:sp>
        <p:nvSpPr>
          <p:cNvPr id="18" name="Rectangle 17">
            <a:extLst>
              <a:ext uri="{FF2B5EF4-FFF2-40B4-BE49-F238E27FC236}">
                <a16:creationId xmlns:a16="http://schemas.microsoft.com/office/drawing/2014/main" id="{98E3BD2F-1E4C-D113-A154-131513FD9D8D}"/>
              </a:ext>
            </a:extLst>
          </p:cNvPr>
          <p:cNvSpPr/>
          <p:nvPr/>
        </p:nvSpPr>
        <p:spPr>
          <a:xfrm>
            <a:off x="7055318" y="2195574"/>
            <a:ext cx="558265" cy="253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6" name="TextBox 15">
            <a:extLst>
              <a:ext uri="{FF2B5EF4-FFF2-40B4-BE49-F238E27FC236}">
                <a16:creationId xmlns:a16="http://schemas.microsoft.com/office/drawing/2014/main" id="{A2599D77-A8AF-8633-2AA5-C71F5FFFD9BE}"/>
              </a:ext>
            </a:extLst>
          </p:cNvPr>
          <p:cNvSpPr txBox="1"/>
          <p:nvPr/>
        </p:nvSpPr>
        <p:spPr>
          <a:xfrm>
            <a:off x="8456204" y="1557369"/>
            <a:ext cx="207823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/Year</a:t>
            </a:r>
          </a:p>
        </p:txBody>
      </p:sp>
      <p:sp>
        <p:nvSpPr>
          <p:cNvPr id="17" name="TextBox 16">
            <a:extLst>
              <a:ext uri="{FF2B5EF4-FFF2-40B4-BE49-F238E27FC236}">
                <a16:creationId xmlns:a16="http://schemas.microsoft.com/office/drawing/2014/main" id="{8CD62532-897F-542C-6E9C-608FC50309E7}"/>
              </a:ext>
            </a:extLst>
          </p:cNvPr>
          <p:cNvSpPr txBox="1"/>
          <p:nvPr/>
        </p:nvSpPr>
        <p:spPr>
          <a:xfrm>
            <a:off x="7074568" y="2149919"/>
            <a:ext cx="651310" cy="353943"/>
          </a:xfrm>
          <a:prstGeom prst="rect">
            <a:avLst/>
          </a:prstGeom>
          <a:noFill/>
        </p:spPr>
        <p:txBody>
          <a:bodyPr wrap="square" rtlCol="0">
            <a:spAutoFit/>
          </a:bodyPr>
          <a:lstStyle/>
          <a:p>
            <a:pPr algn="ctr"/>
            <a:r>
              <a:rPr lang="en-US" sz="1700" dirty="0">
                <a:latin typeface="Tahoma" panose="020B0604030504040204" pitchFamily="34" charset="0"/>
                <a:ea typeface="Tahoma" panose="020B0604030504040204" pitchFamily="34" charset="0"/>
                <a:cs typeface="Tahoma" panose="020B0604030504040204" pitchFamily="34" charset="0"/>
              </a:rPr>
              <a:t>175</a:t>
            </a:r>
          </a:p>
        </p:txBody>
      </p:sp>
      <p:sp>
        <p:nvSpPr>
          <p:cNvPr id="20" name="Rectangle 19">
            <a:extLst>
              <a:ext uri="{FF2B5EF4-FFF2-40B4-BE49-F238E27FC236}">
                <a16:creationId xmlns:a16="http://schemas.microsoft.com/office/drawing/2014/main" id="{64774374-09BD-E52A-DDD1-BF075C728049}"/>
              </a:ext>
            </a:extLst>
          </p:cNvPr>
          <p:cNvSpPr/>
          <p:nvPr/>
        </p:nvSpPr>
        <p:spPr>
          <a:xfrm>
            <a:off x="1097280" y="4350619"/>
            <a:ext cx="1337912" cy="308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2" name="Rectangle 21">
            <a:extLst>
              <a:ext uri="{FF2B5EF4-FFF2-40B4-BE49-F238E27FC236}">
                <a16:creationId xmlns:a16="http://schemas.microsoft.com/office/drawing/2014/main" id="{14FF5671-4DF4-0F90-272F-2AA62FC855F3}"/>
              </a:ext>
            </a:extLst>
          </p:cNvPr>
          <p:cNvSpPr/>
          <p:nvPr/>
        </p:nvSpPr>
        <p:spPr>
          <a:xfrm>
            <a:off x="8075595" y="4928135"/>
            <a:ext cx="481263" cy="372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1" name="TextBox 20">
            <a:extLst>
              <a:ext uri="{FF2B5EF4-FFF2-40B4-BE49-F238E27FC236}">
                <a16:creationId xmlns:a16="http://schemas.microsoft.com/office/drawing/2014/main" id="{5CE8463B-7621-61E5-E08E-9D0CF9100CD7}"/>
              </a:ext>
            </a:extLst>
          </p:cNvPr>
          <p:cNvSpPr txBox="1"/>
          <p:nvPr/>
        </p:nvSpPr>
        <p:spPr>
          <a:xfrm>
            <a:off x="727119" y="4289295"/>
            <a:ext cx="2078233" cy="369332"/>
          </a:xfrm>
          <a:prstGeom prst="rect">
            <a:avLst/>
          </a:prstGeom>
          <a:noFill/>
        </p:spPr>
        <p:txBody>
          <a:bodyPr wrap="squar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Townhomes</a:t>
            </a:r>
          </a:p>
        </p:txBody>
      </p:sp>
      <p:sp>
        <p:nvSpPr>
          <p:cNvPr id="19" name="TextBox 18">
            <a:extLst>
              <a:ext uri="{FF2B5EF4-FFF2-40B4-BE49-F238E27FC236}">
                <a16:creationId xmlns:a16="http://schemas.microsoft.com/office/drawing/2014/main" id="{9983B9F8-06DF-E8BD-AB6B-62ADC11DC8F0}"/>
              </a:ext>
            </a:extLst>
          </p:cNvPr>
          <p:cNvSpPr txBox="1"/>
          <p:nvPr/>
        </p:nvSpPr>
        <p:spPr>
          <a:xfrm>
            <a:off x="7990571" y="4909951"/>
            <a:ext cx="651310" cy="369332"/>
          </a:xfrm>
          <a:prstGeom prst="rect">
            <a:avLst/>
          </a:prstGeom>
          <a:noFill/>
        </p:spPr>
        <p:txBody>
          <a:bodyPr wrap="square" rtlCol="0">
            <a:spAutoFit/>
          </a:bodyPr>
          <a:lstStyle/>
          <a:p>
            <a:pPr algn="ctr"/>
            <a:r>
              <a:rPr lang="en-US" dirty="0"/>
              <a:t>260</a:t>
            </a:r>
            <a:endParaRPr lang="en-US" sz="1700" dirty="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9A289564-7A22-AB29-A591-F1595D0AA5AE}"/>
              </a:ext>
            </a:extLst>
          </p:cNvPr>
          <p:cNvSpPr txBox="1"/>
          <p:nvPr/>
        </p:nvSpPr>
        <p:spPr>
          <a:xfrm>
            <a:off x="1795110" y="933049"/>
            <a:ext cx="1204762" cy="369332"/>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Existing</a:t>
            </a:r>
            <a:endParaRPr lang="en-US" sz="17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36526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20ED32-A731-ECE4-E1CA-739FEC3DAD0C}"/>
              </a:ext>
            </a:extLst>
          </p:cNvPr>
          <p:cNvSpPr/>
          <p:nvPr/>
        </p:nvSpPr>
        <p:spPr>
          <a:xfrm>
            <a:off x="11068050" y="223126"/>
            <a:ext cx="112395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E3B75CD-5F94-2065-F194-BB48E149A701}"/>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E40270A-030E-F6C3-67B2-2D8F2C83ECD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52137" t="13523" r="6360" b="57110"/>
          <a:stretch>
            <a:fillRect/>
          </a:stretch>
        </p:blipFill>
        <p:spPr>
          <a:xfrm>
            <a:off x="1822687" y="1472529"/>
            <a:ext cx="8546625" cy="3912942"/>
          </a:xfrm>
          <a:prstGeom prst="rect">
            <a:avLst/>
          </a:prstGeom>
        </p:spPr>
      </p:pic>
      <p:sp>
        <p:nvSpPr>
          <p:cNvPr id="2" name="TextBox 1">
            <a:extLst>
              <a:ext uri="{FF2B5EF4-FFF2-40B4-BE49-F238E27FC236}">
                <a16:creationId xmlns:a16="http://schemas.microsoft.com/office/drawing/2014/main" id="{93464A13-4EB1-3A86-807B-095CAA9CDE87}"/>
              </a:ext>
            </a:extLst>
          </p:cNvPr>
          <p:cNvSpPr txBox="1"/>
          <p:nvPr/>
        </p:nvSpPr>
        <p:spPr>
          <a:xfrm>
            <a:off x="250316" y="97204"/>
            <a:ext cx="11499724" cy="584775"/>
          </a:xfrm>
          <a:prstGeom prst="rect">
            <a:avLst/>
          </a:prstGeom>
          <a:noFill/>
        </p:spPr>
        <p:txBody>
          <a:bodyPr wrap="square" rtlCol="0">
            <a:spAutoFit/>
          </a:bodyPr>
          <a:lstStyle/>
          <a:p>
            <a:r>
              <a:rPr lang="en-US" sz="3200" b="1" dirty="0">
                <a:latin typeface="Proxima Nova" panose="02000506030000020004" pitchFamily="50" charset="0"/>
              </a:rPr>
              <a:t>HIGH DENSITY ANNUAL SITE RESIDENTIAL POTENTIALS</a:t>
            </a:r>
          </a:p>
        </p:txBody>
      </p:sp>
      <p:sp>
        <p:nvSpPr>
          <p:cNvPr id="7" name="TextBox 6">
            <a:extLst>
              <a:ext uri="{FF2B5EF4-FFF2-40B4-BE49-F238E27FC236}">
                <a16:creationId xmlns:a16="http://schemas.microsoft.com/office/drawing/2014/main" id="{3FEA28B2-11A3-89E3-CC12-16B2DDCF5102}"/>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
        <p:nvSpPr>
          <p:cNvPr id="4" name="Rectangle 3">
            <a:extLst>
              <a:ext uri="{FF2B5EF4-FFF2-40B4-BE49-F238E27FC236}">
                <a16:creationId xmlns:a16="http://schemas.microsoft.com/office/drawing/2014/main" id="{8AC1A488-A205-E5E2-1353-BD02A5A73F31}"/>
              </a:ext>
            </a:extLst>
          </p:cNvPr>
          <p:cNvSpPr/>
          <p:nvPr/>
        </p:nvSpPr>
        <p:spPr>
          <a:xfrm>
            <a:off x="5857875" y="1472529"/>
            <a:ext cx="1171575" cy="413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886F67E-D8DF-22C5-FE1A-586D9F6165EB}"/>
              </a:ext>
            </a:extLst>
          </p:cNvPr>
          <p:cNvSpPr/>
          <p:nvPr/>
        </p:nvSpPr>
        <p:spPr>
          <a:xfrm>
            <a:off x="2686050" y="3429000"/>
            <a:ext cx="4343400" cy="295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4B641EB-768C-0948-0550-267EA4170C87}"/>
              </a:ext>
            </a:extLst>
          </p:cNvPr>
          <p:cNvSpPr txBox="1"/>
          <p:nvPr/>
        </p:nvSpPr>
        <p:spPr>
          <a:xfrm>
            <a:off x="592260" y="3278953"/>
            <a:ext cx="6437190" cy="477054"/>
          </a:xfrm>
          <a:prstGeom prst="rect">
            <a:avLst/>
          </a:prstGeom>
          <a:noFill/>
        </p:spPr>
        <p:txBody>
          <a:bodyPr wrap="square" rtlCol="0">
            <a:spAutoFit/>
          </a:bodyPr>
          <a:lstStyle/>
          <a:p>
            <a:pPr algn="r"/>
            <a:r>
              <a:rPr lang="en-US" sz="2500" dirty="0">
                <a:latin typeface="Tahoma" panose="020B0604030504040204" pitchFamily="34" charset="0"/>
                <a:ea typeface="Tahoma" panose="020B0604030504040204" pitchFamily="34" charset="0"/>
                <a:cs typeface="Tahoma" panose="020B0604030504040204" pitchFamily="34" charset="0"/>
              </a:rPr>
              <a:t>Recommended Townhomes</a:t>
            </a:r>
          </a:p>
        </p:txBody>
      </p:sp>
      <p:sp>
        <p:nvSpPr>
          <p:cNvPr id="12" name="Rectangle 11">
            <a:extLst>
              <a:ext uri="{FF2B5EF4-FFF2-40B4-BE49-F238E27FC236}">
                <a16:creationId xmlns:a16="http://schemas.microsoft.com/office/drawing/2014/main" id="{F36F3661-69D7-F019-B192-87C0AD0C13E2}"/>
              </a:ext>
            </a:extLst>
          </p:cNvPr>
          <p:cNvSpPr/>
          <p:nvPr/>
        </p:nvSpPr>
        <p:spPr>
          <a:xfrm>
            <a:off x="4857750" y="1454345"/>
            <a:ext cx="1000125" cy="413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FB27847-4907-B430-6125-F666AC214FED}"/>
              </a:ext>
            </a:extLst>
          </p:cNvPr>
          <p:cNvSpPr txBox="1"/>
          <p:nvPr/>
        </p:nvSpPr>
        <p:spPr>
          <a:xfrm>
            <a:off x="4667825" y="1406101"/>
            <a:ext cx="2380099" cy="461665"/>
          </a:xfrm>
          <a:prstGeom prst="rect">
            <a:avLst/>
          </a:prstGeom>
          <a:noFill/>
        </p:spPr>
        <p:txBody>
          <a:bodyPr wrap="square" rtlCol="0">
            <a:spAutoFit/>
          </a:bodyPr>
          <a:lstStyle/>
          <a:p>
            <a:pPr algn="r"/>
            <a:r>
              <a:rPr lang="en-US" sz="2400" dirty="0">
                <a:latin typeface="Tahoma" panose="020B0604030504040204" pitchFamily="34" charset="0"/>
                <a:ea typeface="Tahoma" panose="020B0604030504040204" pitchFamily="34" charset="0"/>
                <a:cs typeface="Tahoma" panose="020B0604030504040204" pitchFamily="34" charset="0"/>
              </a:rPr>
              <a:t>Townhomes</a:t>
            </a:r>
          </a:p>
        </p:txBody>
      </p:sp>
    </p:spTree>
    <p:extLst>
      <p:ext uri="{BB962C8B-B14F-4D97-AF65-F5344CB8AC3E}">
        <p14:creationId xmlns:p14="http://schemas.microsoft.com/office/powerpoint/2010/main" val="2622523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44209D-69C0-791D-E64D-9093080F3866}"/>
              </a:ext>
            </a:extLst>
          </p:cNvPr>
          <p:cNvSpPr/>
          <p:nvPr/>
        </p:nvSpPr>
        <p:spPr>
          <a:xfrm>
            <a:off x="8172450" y="186391"/>
            <a:ext cx="4019549"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58C10C3-728D-4434-F26F-D5EA7996423F}"/>
              </a:ext>
            </a:extLst>
          </p:cNvPr>
          <p:cNvSpPr txBox="1"/>
          <p:nvPr/>
        </p:nvSpPr>
        <p:spPr>
          <a:xfrm>
            <a:off x="250316" y="97204"/>
            <a:ext cx="11414266" cy="584775"/>
          </a:xfrm>
          <a:prstGeom prst="rect">
            <a:avLst/>
          </a:prstGeom>
          <a:noFill/>
        </p:spPr>
        <p:txBody>
          <a:bodyPr wrap="square" rtlCol="0">
            <a:spAutoFit/>
          </a:bodyPr>
          <a:lstStyle/>
          <a:p>
            <a:r>
              <a:rPr lang="en-US" sz="3200" b="1" dirty="0">
                <a:latin typeface="Proxima Nova" panose="02000506030000020004" pitchFamily="50" charset="0"/>
              </a:rPr>
              <a:t>RECOMMENDED LAND USES &amp; PHASING</a:t>
            </a:r>
          </a:p>
        </p:txBody>
      </p:sp>
      <p:sp>
        <p:nvSpPr>
          <p:cNvPr id="9" name="Rectangle 8">
            <a:extLst>
              <a:ext uri="{FF2B5EF4-FFF2-40B4-BE49-F238E27FC236}">
                <a16:creationId xmlns:a16="http://schemas.microsoft.com/office/drawing/2014/main" id="{C28B6C1E-7BCE-DA9C-08B9-1679A4C867F2}"/>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C8ADB69-5180-FD72-2FAA-7A140F669FD2}"/>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grpSp>
        <p:nvGrpSpPr>
          <p:cNvPr id="3" name="Group 2">
            <a:extLst>
              <a:ext uri="{FF2B5EF4-FFF2-40B4-BE49-F238E27FC236}">
                <a16:creationId xmlns:a16="http://schemas.microsoft.com/office/drawing/2014/main" id="{A214181F-E987-3581-2124-760B720FEF01}"/>
              </a:ext>
            </a:extLst>
          </p:cNvPr>
          <p:cNvGrpSpPr/>
          <p:nvPr/>
        </p:nvGrpSpPr>
        <p:grpSpPr>
          <a:xfrm>
            <a:off x="842817" y="1375039"/>
            <a:ext cx="10540451" cy="4488732"/>
            <a:chOff x="3585734" y="1273439"/>
            <a:chExt cx="7882023" cy="3356620"/>
          </a:xfrm>
        </p:grpSpPr>
        <p:pic>
          <p:nvPicPr>
            <p:cNvPr id="8" name="Picture 7">
              <a:extLst>
                <a:ext uri="{FF2B5EF4-FFF2-40B4-BE49-F238E27FC236}">
                  <a16:creationId xmlns:a16="http://schemas.microsoft.com/office/drawing/2014/main" id="{E2EB7E0A-2D84-C1AD-745A-777BA7FB9C58}"/>
                </a:ext>
              </a:extLst>
            </p:cNvPr>
            <p:cNvPicPr>
              <a:picLocks noChangeAspect="1"/>
            </p:cNvPicPr>
            <p:nvPr/>
          </p:nvPicPr>
          <p:blipFill>
            <a:blip r:embed="rId2">
              <a:extLst>
                <a:ext uri="{28A0092B-C50C-407E-A947-70E740481C1C}">
                  <a14:useLocalDpi xmlns:a14="http://schemas.microsoft.com/office/drawing/2010/main" val="0"/>
                </a:ext>
              </a:extLst>
            </a:blip>
            <a:srcRect l="52613" t="56585" r="19072" b="14775"/>
            <a:stretch>
              <a:fillRect/>
            </a:stretch>
          </p:blipFill>
          <p:spPr>
            <a:xfrm>
              <a:off x="6339202" y="1273439"/>
              <a:ext cx="5128555" cy="3356620"/>
            </a:xfrm>
            <a:prstGeom prst="rect">
              <a:avLst/>
            </a:prstGeom>
          </p:spPr>
        </p:pic>
        <p:pic>
          <p:nvPicPr>
            <p:cNvPr id="2" name="Picture 1">
              <a:extLst>
                <a:ext uri="{FF2B5EF4-FFF2-40B4-BE49-F238E27FC236}">
                  <a16:creationId xmlns:a16="http://schemas.microsoft.com/office/drawing/2014/main" id="{D3B79DEA-2C6D-AD19-CFC6-AFF13C4E3CF6}"/>
                </a:ext>
              </a:extLst>
            </p:cNvPr>
            <p:cNvPicPr>
              <a:picLocks noChangeAspect="1"/>
            </p:cNvPicPr>
            <p:nvPr/>
          </p:nvPicPr>
          <p:blipFill>
            <a:blip r:embed="rId2">
              <a:extLst>
                <a:ext uri="{28A0092B-C50C-407E-A947-70E740481C1C}">
                  <a14:useLocalDpi xmlns:a14="http://schemas.microsoft.com/office/drawing/2010/main" val="0"/>
                </a:ext>
              </a:extLst>
            </a:blip>
            <a:srcRect l="20365" t="56585" r="64574" b="14775"/>
            <a:stretch>
              <a:fillRect/>
            </a:stretch>
          </p:blipFill>
          <p:spPr>
            <a:xfrm>
              <a:off x="3585734" y="1273439"/>
              <a:ext cx="2727979" cy="3356620"/>
            </a:xfrm>
            <a:prstGeom prst="rect">
              <a:avLst/>
            </a:prstGeom>
          </p:spPr>
        </p:pic>
      </p:grpSp>
      <p:sp>
        <p:nvSpPr>
          <p:cNvPr id="6" name="Rectangle 5">
            <a:extLst>
              <a:ext uri="{FF2B5EF4-FFF2-40B4-BE49-F238E27FC236}">
                <a16:creationId xmlns:a16="http://schemas.microsoft.com/office/drawing/2014/main" id="{B21C18E1-70B7-F5FC-4641-856727F635FC}"/>
              </a:ext>
            </a:extLst>
          </p:cNvPr>
          <p:cNvSpPr/>
          <p:nvPr/>
        </p:nvSpPr>
        <p:spPr>
          <a:xfrm>
            <a:off x="1914525" y="3429000"/>
            <a:ext cx="2266950" cy="504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0B43678-FC1E-645C-EB5A-8C66457A9724}"/>
              </a:ext>
            </a:extLst>
          </p:cNvPr>
          <p:cNvSpPr txBox="1"/>
          <p:nvPr/>
        </p:nvSpPr>
        <p:spPr>
          <a:xfrm>
            <a:off x="1649535" y="3229808"/>
            <a:ext cx="2610443" cy="584775"/>
          </a:xfrm>
          <a:prstGeom prst="rect">
            <a:avLst/>
          </a:prstGeom>
          <a:noFill/>
        </p:spPr>
        <p:txBody>
          <a:bodyPr wrap="square" rtlCol="0">
            <a:spAutoFit/>
          </a:bodyPr>
          <a:lstStyle/>
          <a:p>
            <a:pPr algn="r"/>
            <a:r>
              <a:rPr lang="en-US" sz="3200" dirty="0">
                <a:latin typeface="Tahoma" panose="020B0604030504040204" pitchFamily="34" charset="0"/>
                <a:ea typeface="Tahoma" panose="020B0604030504040204" pitchFamily="34" charset="0"/>
                <a:cs typeface="Tahoma" panose="020B0604030504040204" pitchFamily="34" charset="0"/>
              </a:rPr>
              <a:t>Townhomes</a:t>
            </a:r>
          </a:p>
        </p:txBody>
      </p:sp>
      <p:sp>
        <p:nvSpPr>
          <p:cNvPr id="12" name="Rectangle 11">
            <a:extLst>
              <a:ext uri="{FF2B5EF4-FFF2-40B4-BE49-F238E27FC236}">
                <a16:creationId xmlns:a16="http://schemas.microsoft.com/office/drawing/2014/main" id="{FA8C30E7-207D-7515-9C62-ADBA80241274}"/>
              </a:ext>
            </a:extLst>
          </p:cNvPr>
          <p:cNvSpPr/>
          <p:nvPr/>
        </p:nvSpPr>
        <p:spPr>
          <a:xfrm>
            <a:off x="4591050" y="1375039"/>
            <a:ext cx="6572250"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418974A-F0C6-90A7-9B7E-95113C83F4D6}"/>
              </a:ext>
            </a:extLst>
          </p:cNvPr>
          <p:cNvSpPr txBox="1"/>
          <p:nvPr/>
        </p:nvSpPr>
        <p:spPr>
          <a:xfrm>
            <a:off x="5013961" y="1326794"/>
            <a:ext cx="6367608" cy="569387"/>
          </a:xfrm>
          <a:prstGeom prst="rect">
            <a:avLst/>
          </a:prstGeom>
          <a:noFill/>
        </p:spPr>
        <p:txBody>
          <a:bodyPr wrap="square" rtlCol="0">
            <a:spAutoFit/>
          </a:bodyPr>
          <a:lstStyle/>
          <a:p>
            <a:r>
              <a:rPr lang="en-US" sz="3100" dirty="0">
                <a:latin typeface="Tahoma" panose="020B0604030504040204" pitchFamily="34" charset="0"/>
                <a:ea typeface="Tahoma" panose="020B0604030504040204" pitchFamily="34" charset="0"/>
                <a:cs typeface="Tahoma" panose="020B0604030504040204" pitchFamily="34" charset="0"/>
              </a:rPr>
              <a:t>151,000 SqFt – 15.4 (2027-2032)</a:t>
            </a:r>
          </a:p>
        </p:txBody>
      </p:sp>
      <p:sp>
        <p:nvSpPr>
          <p:cNvPr id="13" name="Rectangle 12">
            <a:extLst>
              <a:ext uri="{FF2B5EF4-FFF2-40B4-BE49-F238E27FC236}">
                <a16:creationId xmlns:a16="http://schemas.microsoft.com/office/drawing/2014/main" id="{BC129D59-72BB-8C02-40DE-3A0361F2D70A}"/>
              </a:ext>
            </a:extLst>
          </p:cNvPr>
          <p:cNvSpPr/>
          <p:nvPr/>
        </p:nvSpPr>
        <p:spPr>
          <a:xfrm>
            <a:off x="5105400" y="2324100"/>
            <a:ext cx="5381625"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ADE104-9805-66FE-116A-462ECB9C1CAC}"/>
              </a:ext>
            </a:extLst>
          </p:cNvPr>
          <p:cNvSpPr txBox="1"/>
          <p:nvPr/>
        </p:nvSpPr>
        <p:spPr>
          <a:xfrm>
            <a:off x="5013961" y="2341570"/>
            <a:ext cx="6253309" cy="569387"/>
          </a:xfrm>
          <a:prstGeom prst="rect">
            <a:avLst/>
          </a:prstGeom>
          <a:noFill/>
        </p:spPr>
        <p:txBody>
          <a:bodyPr wrap="square" rtlCol="0">
            <a:spAutoFit/>
          </a:bodyPr>
          <a:lstStyle/>
          <a:p>
            <a:r>
              <a:rPr lang="en-US" sz="3100" dirty="0">
                <a:latin typeface="Tahoma" panose="020B0604030504040204" pitchFamily="34" charset="0"/>
                <a:ea typeface="Tahoma" panose="020B0604030504040204" pitchFamily="34" charset="0"/>
                <a:cs typeface="Tahoma" panose="020B0604030504040204" pitchFamily="34" charset="0"/>
              </a:rPr>
              <a:t>175 Rooms on 7 AC (2027-2032)</a:t>
            </a:r>
          </a:p>
        </p:txBody>
      </p:sp>
    </p:spTree>
    <p:extLst>
      <p:ext uri="{BB962C8B-B14F-4D97-AF65-F5344CB8AC3E}">
        <p14:creationId xmlns:p14="http://schemas.microsoft.com/office/powerpoint/2010/main" val="286034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16C5FE-3F6A-B0FB-C95B-50403202719F}"/>
              </a:ext>
            </a:extLst>
          </p:cNvPr>
          <p:cNvPicPr>
            <a:picLocks noChangeAspect="1"/>
          </p:cNvPicPr>
          <p:nvPr/>
        </p:nvPicPr>
        <p:blipFill>
          <a:blip r:embed="rId2">
            <a:extLst>
              <a:ext uri="{28A0092B-C50C-407E-A947-70E740481C1C}">
                <a14:useLocalDpi xmlns:a14="http://schemas.microsoft.com/office/drawing/2010/main" val="0"/>
              </a:ext>
            </a:extLst>
          </a:blip>
          <a:srcRect b="9437"/>
          <a:stretch>
            <a:fillRect/>
          </a:stretch>
        </p:blipFill>
        <p:spPr>
          <a:xfrm>
            <a:off x="342900" y="-64987"/>
            <a:ext cx="8394700" cy="6516587"/>
          </a:xfrm>
          <a:prstGeom prst="rect">
            <a:avLst/>
          </a:prstGeom>
        </p:spPr>
      </p:pic>
      <p:sp>
        <p:nvSpPr>
          <p:cNvPr id="9" name="TextBox 8">
            <a:extLst>
              <a:ext uri="{FF2B5EF4-FFF2-40B4-BE49-F238E27FC236}">
                <a16:creationId xmlns:a16="http://schemas.microsoft.com/office/drawing/2014/main" id="{38FADDA8-0BA7-9B30-575D-370AE57768B7}"/>
              </a:ext>
            </a:extLst>
          </p:cNvPr>
          <p:cNvSpPr txBox="1"/>
          <p:nvPr/>
        </p:nvSpPr>
        <p:spPr>
          <a:xfrm>
            <a:off x="8861425" y="2828835"/>
            <a:ext cx="2863850" cy="1077218"/>
          </a:xfrm>
          <a:prstGeom prst="rect">
            <a:avLst/>
          </a:prstGeom>
          <a:noFill/>
        </p:spPr>
        <p:txBody>
          <a:bodyPr wrap="square" rtlCol="0">
            <a:spAutoFit/>
          </a:bodyPr>
          <a:lstStyle/>
          <a:p>
            <a:r>
              <a:rPr lang="en-US" sz="2800" b="1" dirty="0">
                <a:latin typeface="Proxima Nova" panose="02000506030000020004" pitchFamily="50" charset="0"/>
              </a:rPr>
              <a:t>LAND USE MAP</a:t>
            </a:r>
          </a:p>
          <a:p>
            <a:endParaRPr lang="en-US" sz="3600" dirty="0"/>
          </a:p>
        </p:txBody>
      </p:sp>
      <p:sp>
        <p:nvSpPr>
          <p:cNvPr id="10" name="Rectangle 9">
            <a:extLst>
              <a:ext uri="{FF2B5EF4-FFF2-40B4-BE49-F238E27FC236}">
                <a16:creationId xmlns:a16="http://schemas.microsoft.com/office/drawing/2014/main" id="{1A72759D-F457-48C2-8360-1616B3A95536}"/>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FA4D963-2B6B-3A1D-ABF1-E0877534CE61}"/>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332DD7E-18C1-DB13-6B0E-B51E0FD670B0}"/>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
        <p:nvSpPr>
          <p:cNvPr id="6" name="Rectangle 5">
            <a:extLst>
              <a:ext uri="{FF2B5EF4-FFF2-40B4-BE49-F238E27FC236}">
                <a16:creationId xmlns:a16="http://schemas.microsoft.com/office/drawing/2014/main" id="{99F054DA-029E-D2C0-09CE-0E205996EEEE}"/>
              </a:ext>
            </a:extLst>
          </p:cNvPr>
          <p:cNvSpPr/>
          <p:nvPr/>
        </p:nvSpPr>
        <p:spPr>
          <a:xfrm>
            <a:off x="647700" y="738188"/>
            <a:ext cx="495300" cy="100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3730774-5BD3-1C00-56DE-5D4AED50A598}"/>
              </a:ext>
            </a:extLst>
          </p:cNvPr>
          <p:cNvSpPr txBox="1"/>
          <p:nvPr/>
        </p:nvSpPr>
        <p:spPr>
          <a:xfrm>
            <a:off x="557210" y="695861"/>
            <a:ext cx="704850" cy="184666"/>
          </a:xfrm>
          <a:prstGeom prst="rect">
            <a:avLst/>
          </a:prstGeom>
          <a:noFill/>
        </p:spPr>
        <p:txBody>
          <a:bodyPr wrap="square" rtlCol="0">
            <a:spAutoFit/>
          </a:bodyPr>
          <a:lstStyle/>
          <a:p>
            <a:r>
              <a:rPr lang="en-US" sz="600" dirty="0">
                <a:latin typeface="Proxima Nova" panose="02000506030000020004" pitchFamily="50" charset="0"/>
              </a:rPr>
              <a:t>175-180 Rooms</a:t>
            </a:r>
          </a:p>
        </p:txBody>
      </p:sp>
    </p:spTree>
    <p:extLst>
      <p:ext uri="{BB962C8B-B14F-4D97-AF65-F5344CB8AC3E}">
        <p14:creationId xmlns:p14="http://schemas.microsoft.com/office/powerpoint/2010/main" val="4203339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6846E-6B98-F05C-3DC2-CA7521C9FD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D8D75E-4372-15F7-A867-EC4045450BD1}"/>
              </a:ext>
            </a:extLst>
          </p:cNvPr>
          <p:cNvPicPr>
            <a:picLocks noChangeAspect="1"/>
          </p:cNvPicPr>
          <p:nvPr/>
        </p:nvPicPr>
        <p:blipFill>
          <a:blip r:embed="rId2">
            <a:extLst>
              <a:ext uri="{28A0092B-C50C-407E-A947-70E740481C1C}">
                <a14:useLocalDpi xmlns:a14="http://schemas.microsoft.com/office/drawing/2010/main" val="0"/>
              </a:ext>
            </a:extLst>
          </a:blip>
          <a:srcRect l="1488" t="1305" r="1637" b="9286"/>
          <a:stretch>
            <a:fillRect/>
          </a:stretch>
        </p:blipFill>
        <p:spPr>
          <a:xfrm>
            <a:off x="457200" y="0"/>
            <a:ext cx="8267700" cy="6540500"/>
          </a:xfrm>
          <a:prstGeom prst="rect">
            <a:avLst/>
          </a:prstGeom>
        </p:spPr>
      </p:pic>
      <p:sp>
        <p:nvSpPr>
          <p:cNvPr id="6" name="Rectangle 5">
            <a:extLst>
              <a:ext uri="{FF2B5EF4-FFF2-40B4-BE49-F238E27FC236}">
                <a16:creationId xmlns:a16="http://schemas.microsoft.com/office/drawing/2014/main" id="{202F351C-FE6B-93C6-C90B-88082C3830E4}"/>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52A709F-7304-4D8C-B0F1-B0CA6161554D}"/>
              </a:ext>
            </a:extLst>
          </p:cNvPr>
          <p:cNvSpPr txBox="1"/>
          <p:nvPr/>
        </p:nvSpPr>
        <p:spPr>
          <a:xfrm>
            <a:off x="8932163" y="2793196"/>
            <a:ext cx="4005072" cy="954107"/>
          </a:xfrm>
          <a:prstGeom prst="rect">
            <a:avLst/>
          </a:prstGeom>
          <a:noFill/>
        </p:spPr>
        <p:txBody>
          <a:bodyPr wrap="square" rtlCol="0">
            <a:spAutoFit/>
          </a:bodyPr>
          <a:lstStyle/>
          <a:p>
            <a:r>
              <a:rPr lang="en-US" sz="2800" b="1" dirty="0">
                <a:latin typeface="Proxima Nova" panose="02000506030000020004" pitchFamily="50" charset="0"/>
              </a:rPr>
              <a:t>ACCESS &amp; </a:t>
            </a:r>
          </a:p>
          <a:p>
            <a:r>
              <a:rPr lang="en-US" sz="2800" b="1" dirty="0">
                <a:latin typeface="Proxima Nova" panose="02000506030000020004" pitchFamily="50" charset="0"/>
              </a:rPr>
              <a:t>CIRCULATION</a:t>
            </a:r>
          </a:p>
        </p:txBody>
      </p:sp>
      <p:sp>
        <p:nvSpPr>
          <p:cNvPr id="2" name="Rectangle 1">
            <a:extLst>
              <a:ext uri="{FF2B5EF4-FFF2-40B4-BE49-F238E27FC236}">
                <a16:creationId xmlns:a16="http://schemas.microsoft.com/office/drawing/2014/main" id="{F27353EF-8E8E-AE6C-CFDE-B8082A34959A}"/>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D76492E-B277-F276-C817-2C0C8B9F8D01}"/>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1499996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09C3B-A83A-F3CC-9950-5E3180260E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B07A21-60EF-1A42-AE9D-BC49F6898A22}"/>
              </a:ext>
            </a:extLst>
          </p:cNvPr>
          <p:cNvPicPr>
            <a:picLocks noChangeAspect="1"/>
          </p:cNvPicPr>
          <p:nvPr/>
        </p:nvPicPr>
        <p:blipFill>
          <a:blip r:embed="rId2">
            <a:extLst>
              <a:ext uri="{28A0092B-C50C-407E-A947-70E740481C1C}">
                <a14:useLocalDpi xmlns:a14="http://schemas.microsoft.com/office/drawing/2010/main" val="0"/>
              </a:ext>
            </a:extLst>
          </a:blip>
          <a:srcRect l="1899" t="1430" r="1899" b="9259"/>
          <a:stretch>
            <a:fillRect/>
          </a:stretch>
        </p:blipFill>
        <p:spPr>
          <a:xfrm>
            <a:off x="379018" y="0"/>
            <a:ext cx="8215707" cy="6537760"/>
          </a:xfrm>
          <a:prstGeom prst="rect">
            <a:avLst/>
          </a:prstGeom>
        </p:spPr>
      </p:pic>
      <p:sp>
        <p:nvSpPr>
          <p:cNvPr id="7" name="Rectangle 6">
            <a:extLst>
              <a:ext uri="{FF2B5EF4-FFF2-40B4-BE49-F238E27FC236}">
                <a16:creationId xmlns:a16="http://schemas.microsoft.com/office/drawing/2014/main" id="{00E8C839-1803-7A37-C3E1-6344069E41C0}"/>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ECF7503-3D80-27A0-8B25-BE9A7E869EFF}"/>
              </a:ext>
            </a:extLst>
          </p:cNvPr>
          <p:cNvSpPr txBox="1"/>
          <p:nvPr/>
        </p:nvSpPr>
        <p:spPr>
          <a:xfrm>
            <a:off x="8723806" y="2828835"/>
            <a:ext cx="4005072" cy="1077218"/>
          </a:xfrm>
          <a:prstGeom prst="rect">
            <a:avLst/>
          </a:prstGeom>
          <a:noFill/>
        </p:spPr>
        <p:txBody>
          <a:bodyPr wrap="square" rtlCol="0">
            <a:spAutoFit/>
          </a:bodyPr>
          <a:lstStyle/>
          <a:p>
            <a:r>
              <a:rPr lang="en-US" sz="3200" b="1" dirty="0">
                <a:latin typeface="Proxima Nova" panose="02000506030000020004" pitchFamily="50" charset="0"/>
              </a:rPr>
              <a:t>CONCEPTUAL MASTER PLAN</a:t>
            </a:r>
          </a:p>
        </p:txBody>
      </p:sp>
      <p:sp>
        <p:nvSpPr>
          <p:cNvPr id="2" name="Rectangle 1">
            <a:extLst>
              <a:ext uri="{FF2B5EF4-FFF2-40B4-BE49-F238E27FC236}">
                <a16:creationId xmlns:a16="http://schemas.microsoft.com/office/drawing/2014/main" id="{79EDF71A-EC13-5D84-530E-844FEEC8D315}"/>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4EA193E-BEF1-CA8C-7841-BDD9A8EBCA17}"/>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324869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156A4-C8FF-EC04-E57A-15B6E14A38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0B9283-C1D0-5595-2418-E472E4C43816}"/>
              </a:ext>
            </a:extLst>
          </p:cNvPr>
          <p:cNvPicPr>
            <a:picLocks noChangeAspect="1"/>
          </p:cNvPicPr>
          <p:nvPr/>
        </p:nvPicPr>
        <p:blipFill>
          <a:blip r:embed="rId2">
            <a:extLst>
              <a:ext uri="{28A0092B-C50C-407E-A947-70E740481C1C}">
                <a14:useLocalDpi xmlns:a14="http://schemas.microsoft.com/office/drawing/2010/main" val="0"/>
              </a:ext>
            </a:extLst>
          </a:blip>
          <a:srcRect l="3986" t="5185" r="3866" b="14259"/>
          <a:stretch>
            <a:fillRect/>
          </a:stretch>
        </p:blipFill>
        <p:spPr>
          <a:xfrm>
            <a:off x="1038097" y="371590"/>
            <a:ext cx="9609609" cy="5435865"/>
          </a:xfrm>
          <a:prstGeom prst="rect">
            <a:avLst/>
          </a:prstGeom>
        </p:spPr>
      </p:pic>
      <p:sp>
        <p:nvSpPr>
          <p:cNvPr id="6" name="Rectangle 5">
            <a:extLst>
              <a:ext uri="{FF2B5EF4-FFF2-40B4-BE49-F238E27FC236}">
                <a16:creationId xmlns:a16="http://schemas.microsoft.com/office/drawing/2014/main" id="{0119535B-B71D-3643-BCBF-02B242E63347}"/>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6F91AA0-A4E4-13B0-E6BF-E53C17A366BA}"/>
              </a:ext>
            </a:extLst>
          </p:cNvPr>
          <p:cNvSpPr txBox="1"/>
          <p:nvPr/>
        </p:nvSpPr>
        <p:spPr>
          <a:xfrm>
            <a:off x="0" y="5898695"/>
            <a:ext cx="12192000" cy="461665"/>
          </a:xfrm>
          <a:prstGeom prst="rect">
            <a:avLst/>
          </a:prstGeom>
          <a:noFill/>
        </p:spPr>
        <p:txBody>
          <a:bodyPr wrap="square" rtlCol="0">
            <a:spAutoFit/>
          </a:bodyPr>
          <a:lstStyle/>
          <a:p>
            <a:pPr algn="ctr"/>
            <a:r>
              <a:rPr lang="en-US" sz="2400" b="1" dirty="0">
                <a:latin typeface="Proxima Nova" panose="02000506030000020004" pitchFamily="50" charset="0"/>
              </a:rPr>
              <a:t>ANCHOR &amp; IN-LINE RETAIL CONCEPTUAL ARCHITECTURAL GUIDELINES</a:t>
            </a:r>
          </a:p>
        </p:txBody>
      </p:sp>
      <p:sp>
        <p:nvSpPr>
          <p:cNvPr id="10" name="TextBox 9">
            <a:extLst>
              <a:ext uri="{FF2B5EF4-FFF2-40B4-BE49-F238E27FC236}">
                <a16:creationId xmlns:a16="http://schemas.microsoft.com/office/drawing/2014/main" id="{209A0D1E-CCBB-72FF-664A-B2C1B3824EF1}"/>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3852978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E8092-1D70-9E1F-4AC0-68DC92B2BA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FF0B4E-8387-B7C7-FFF2-3E1112915271}"/>
              </a:ext>
            </a:extLst>
          </p:cNvPr>
          <p:cNvPicPr>
            <a:picLocks noChangeAspect="1"/>
          </p:cNvPicPr>
          <p:nvPr/>
        </p:nvPicPr>
        <p:blipFill>
          <a:blip r:embed="rId2">
            <a:extLst>
              <a:ext uri="{28A0092B-C50C-407E-A947-70E740481C1C}">
                <a14:useLocalDpi xmlns:a14="http://schemas.microsoft.com/office/drawing/2010/main" val="0"/>
              </a:ext>
            </a:extLst>
          </a:blip>
          <a:srcRect l="3839" t="3889" r="3721" b="14074"/>
          <a:stretch>
            <a:fillRect/>
          </a:stretch>
        </p:blipFill>
        <p:spPr>
          <a:xfrm>
            <a:off x="1034376" y="-64008"/>
            <a:ext cx="10123247" cy="5816600"/>
          </a:xfrm>
          <a:prstGeom prst="rect">
            <a:avLst/>
          </a:prstGeom>
        </p:spPr>
      </p:pic>
      <p:sp>
        <p:nvSpPr>
          <p:cNvPr id="7" name="Rectangle 6">
            <a:extLst>
              <a:ext uri="{FF2B5EF4-FFF2-40B4-BE49-F238E27FC236}">
                <a16:creationId xmlns:a16="http://schemas.microsoft.com/office/drawing/2014/main" id="{E2AEEE18-A2D9-AA91-B2BC-92D6E8439301}"/>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A3A09F2-D1A3-399D-74C9-D6034D616168}"/>
              </a:ext>
            </a:extLst>
          </p:cNvPr>
          <p:cNvSpPr txBox="1"/>
          <p:nvPr/>
        </p:nvSpPr>
        <p:spPr>
          <a:xfrm>
            <a:off x="0" y="5898695"/>
            <a:ext cx="12192000" cy="461665"/>
          </a:xfrm>
          <a:prstGeom prst="rect">
            <a:avLst/>
          </a:prstGeom>
          <a:noFill/>
        </p:spPr>
        <p:txBody>
          <a:bodyPr wrap="square" rtlCol="0">
            <a:spAutoFit/>
          </a:bodyPr>
          <a:lstStyle/>
          <a:p>
            <a:pPr algn="ctr"/>
            <a:r>
              <a:rPr lang="en-US" sz="2400" b="1" dirty="0">
                <a:latin typeface="Proxima Nova" panose="02000506030000020004" pitchFamily="50" charset="0"/>
              </a:rPr>
              <a:t>MULTI-FAMILY RESIDENTIAL &amp; HOTEL CONCEPTUAL ARCHITECTURAL GUIDELINES</a:t>
            </a:r>
          </a:p>
        </p:txBody>
      </p:sp>
      <p:sp>
        <p:nvSpPr>
          <p:cNvPr id="2" name="Rectangle 1">
            <a:extLst>
              <a:ext uri="{FF2B5EF4-FFF2-40B4-BE49-F238E27FC236}">
                <a16:creationId xmlns:a16="http://schemas.microsoft.com/office/drawing/2014/main" id="{37AA68C0-8319-5ED8-2864-09A00D0F499C}"/>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3D9D075-0542-C4C0-97AF-6C166C93984C}"/>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BEAR CREEK DEVELOPMENT CORPORATION &amp; THE TOWN OF MORRISON, COLORADO </a:t>
            </a:r>
            <a:endParaRPr lang="en-US" sz="1600" dirty="0"/>
          </a:p>
        </p:txBody>
      </p:sp>
    </p:spTree>
    <p:extLst>
      <p:ext uri="{BB962C8B-B14F-4D97-AF65-F5344CB8AC3E}">
        <p14:creationId xmlns:p14="http://schemas.microsoft.com/office/powerpoint/2010/main" val="2335736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6BB96-339A-ED73-F64E-2B19D356E5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E9A30C-B3FE-FFE6-305D-E7371603853F}"/>
              </a:ext>
            </a:extLst>
          </p:cNvPr>
          <p:cNvPicPr>
            <a:picLocks noChangeAspect="1"/>
          </p:cNvPicPr>
          <p:nvPr/>
        </p:nvPicPr>
        <p:blipFill>
          <a:blip r:embed="rId2">
            <a:extLst>
              <a:ext uri="{28A0092B-C50C-407E-A947-70E740481C1C}">
                <a14:useLocalDpi xmlns:a14="http://schemas.microsoft.com/office/drawing/2010/main" val="0"/>
              </a:ext>
            </a:extLst>
          </a:blip>
          <a:srcRect t="2710" b="14630"/>
          <a:stretch>
            <a:fillRect/>
          </a:stretch>
        </p:blipFill>
        <p:spPr>
          <a:xfrm>
            <a:off x="587605" y="-1"/>
            <a:ext cx="10577851" cy="5657671"/>
          </a:xfrm>
          <a:prstGeom prst="rect">
            <a:avLst/>
          </a:prstGeom>
        </p:spPr>
      </p:pic>
      <p:sp>
        <p:nvSpPr>
          <p:cNvPr id="6" name="Rectangle 5">
            <a:extLst>
              <a:ext uri="{FF2B5EF4-FFF2-40B4-BE49-F238E27FC236}">
                <a16:creationId xmlns:a16="http://schemas.microsoft.com/office/drawing/2014/main" id="{66E55AB6-443D-B981-F9F6-9532B79BDB76}"/>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87B938B-621A-3639-E398-76974FD31579}"/>
              </a:ext>
            </a:extLst>
          </p:cNvPr>
          <p:cNvSpPr txBox="1">
            <a:spLocks/>
          </p:cNvSpPr>
          <p:nvPr/>
        </p:nvSpPr>
        <p:spPr>
          <a:xfrm>
            <a:off x="0" y="5823802"/>
            <a:ext cx="12192000" cy="461665"/>
          </a:xfrm>
          <a:prstGeom prst="rect">
            <a:avLst/>
          </a:prstGeom>
          <a:noFill/>
        </p:spPr>
        <p:txBody>
          <a:bodyPr wrap="square" rtlCol="0">
            <a:spAutoFit/>
          </a:bodyPr>
          <a:lstStyle/>
          <a:p>
            <a:pPr algn="ctr"/>
            <a:r>
              <a:rPr lang="en-US" sz="2400" b="1" dirty="0">
                <a:latin typeface="Proxima Nova" panose="02000506030000020004" pitchFamily="50" charset="0"/>
              </a:rPr>
              <a:t>TOWN CHARACTER - ARCHITECTURAL GUIDELINES</a:t>
            </a:r>
          </a:p>
        </p:txBody>
      </p:sp>
      <p:sp>
        <p:nvSpPr>
          <p:cNvPr id="2" name="TextBox 1">
            <a:extLst>
              <a:ext uri="{FF2B5EF4-FFF2-40B4-BE49-F238E27FC236}">
                <a16:creationId xmlns:a16="http://schemas.microsoft.com/office/drawing/2014/main" id="{4E24A280-A14E-354B-DB51-C89D79FD732C}"/>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3991024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158659-497F-7B31-6E5A-42B6DD6C0CAD}"/>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A8763C8-852F-1495-12B2-A570C80CEAAA}"/>
              </a:ext>
            </a:extLst>
          </p:cNvPr>
          <p:cNvSpPr txBox="1"/>
          <p:nvPr/>
        </p:nvSpPr>
        <p:spPr>
          <a:xfrm>
            <a:off x="249936" y="6501262"/>
            <a:ext cx="11439143"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
        <p:nvSpPr>
          <p:cNvPr id="6" name="TextBox 5">
            <a:extLst>
              <a:ext uri="{FF2B5EF4-FFF2-40B4-BE49-F238E27FC236}">
                <a16:creationId xmlns:a16="http://schemas.microsoft.com/office/drawing/2014/main" id="{D840D01C-B494-1504-9CD2-3618930DE4EB}"/>
              </a:ext>
            </a:extLst>
          </p:cNvPr>
          <p:cNvSpPr txBox="1"/>
          <p:nvPr/>
        </p:nvSpPr>
        <p:spPr>
          <a:xfrm>
            <a:off x="250316" y="103161"/>
            <a:ext cx="9286875" cy="646331"/>
          </a:xfrm>
          <a:prstGeom prst="rect">
            <a:avLst/>
          </a:prstGeom>
          <a:noFill/>
        </p:spPr>
        <p:txBody>
          <a:bodyPr wrap="square" rtlCol="0">
            <a:spAutoFit/>
          </a:bodyPr>
          <a:lstStyle/>
          <a:p>
            <a:r>
              <a:rPr lang="en-US" sz="3600" b="1" dirty="0">
                <a:latin typeface="Proxima Nova" panose="02000506030000020004" pitchFamily="50" charset="0"/>
              </a:rPr>
              <a:t>INTRODUCTION</a:t>
            </a:r>
          </a:p>
        </p:txBody>
      </p:sp>
      <p:sp>
        <p:nvSpPr>
          <p:cNvPr id="7" name="Rectangle 6">
            <a:extLst>
              <a:ext uri="{FF2B5EF4-FFF2-40B4-BE49-F238E27FC236}">
                <a16:creationId xmlns:a16="http://schemas.microsoft.com/office/drawing/2014/main" id="{6487632F-0BC8-AD0E-BCAF-A3ED67767E8C}"/>
              </a:ext>
            </a:extLst>
          </p:cNvPr>
          <p:cNvSpPr/>
          <p:nvPr/>
        </p:nvSpPr>
        <p:spPr>
          <a:xfrm>
            <a:off x="3869741" y="242176"/>
            <a:ext cx="8322259"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3F7E29C-B38E-4B5B-9B84-F3B2D4162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679" y="1929842"/>
            <a:ext cx="3475631" cy="1195961"/>
          </a:xfrm>
          <a:prstGeom prst="rect">
            <a:avLst/>
          </a:prstGeom>
        </p:spPr>
      </p:pic>
      <p:pic>
        <p:nvPicPr>
          <p:cNvPr id="11" name="Picture 10">
            <a:extLst>
              <a:ext uri="{FF2B5EF4-FFF2-40B4-BE49-F238E27FC236}">
                <a16:creationId xmlns:a16="http://schemas.microsoft.com/office/drawing/2014/main" id="{482A3F4B-A51D-3F66-2BEA-EBD116EF92E9}"/>
              </a:ext>
            </a:extLst>
          </p:cNvPr>
          <p:cNvPicPr>
            <a:picLocks noChangeAspect="1"/>
          </p:cNvPicPr>
          <p:nvPr/>
        </p:nvPicPr>
        <p:blipFill>
          <a:blip r:embed="rId3"/>
          <a:stretch>
            <a:fillRect/>
          </a:stretch>
        </p:blipFill>
        <p:spPr>
          <a:xfrm>
            <a:off x="1214475" y="4219906"/>
            <a:ext cx="4152900" cy="1137592"/>
          </a:xfrm>
          <a:prstGeom prst="rect">
            <a:avLst/>
          </a:prstGeom>
        </p:spPr>
      </p:pic>
      <p:grpSp>
        <p:nvGrpSpPr>
          <p:cNvPr id="14" name="Group 13">
            <a:extLst>
              <a:ext uri="{FF2B5EF4-FFF2-40B4-BE49-F238E27FC236}">
                <a16:creationId xmlns:a16="http://schemas.microsoft.com/office/drawing/2014/main" id="{31197D2D-DB34-B128-62A6-66EA07C2F6A2}"/>
              </a:ext>
            </a:extLst>
          </p:cNvPr>
          <p:cNvGrpSpPr/>
          <p:nvPr/>
        </p:nvGrpSpPr>
        <p:grpSpPr>
          <a:xfrm>
            <a:off x="1692690" y="1653780"/>
            <a:ext cx="3196469" cy="1702036"/>
            <a:chOff x="8174648" y="4184452"/>
            <a:chExt cx="3196469" cy="1702036"/>
          </a:xfrm>
        </p:grpSpPr>
        <p:pic>
          <p:nvPicPr>
            <p:cNvPr id="5122" name="Picture 2" descr="Bear Creek Development Corporation">
              <a:extLst>
                <a:ext uri="{FF2B5EF4-FFF2-40B4-BE49-F238E27FC236}">
                  <a16:creationId xmlns:a16="http://schemas.microsoft.com/office/drawing/2014/main" id="{7F3CD787-4942-DD58-2208-E1C33E640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4648" y="4184452"/>
              <a:ext cx="3196469" cy="8141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A81CDEE-BFB1-28B3-1EDE-40813C13C515}"/>
                </a:ext>
              </a:extLst>
            </p:cNvPr>
            <p:cNvSpPr txBox="1"/>
            <p:nvPr/>
          </p:nvSpPr>
          <p:spPr>
            <a:xfrm>
              <a:off x="8174648" y="5178602"/>
              <a:ext cx="3196469" cy="707886"/>
            </a:xfrm>
            <a:prstGeom prst="rect">
              <a:avLst/>
            </a:prstGeom>
            <a:noFill/>
          </p:spPr>
          <p:txBody>
            <a:bodyPr wrap="square" rtlCol="0">
              <a:spAutoFit/>
            </a:bodyPr>
            <a:lstStyle/>
            <a:p>
              <a:pPr algn="ctr"/>
              <a:r>
                <a:rPr lang="en-US" sz="2000" b="1" dirty="0">
                  <a:solidFill>
                    <a:srgbClr val="F4BF20"/>
                  </a:solidFill>
                  <a:latin typeface="Proxima Nova" panose="02000506030000020004" pitchFamily="50" charset="0"/>
                </a:rPr>
                <a:t>Bear Creek Development Corporation</a:t>
              </a:r>
            </a:p>
          </p:txBody>
        </p:sp>
      </p:grpSp>
      <p:grpSp>
        <p:nvGrpSpPr>
          <p:cNvPr id="16" name="Group 15">
            <a:extLst>
              <a:ext uri="{FF2B5EF4-FFF2-40B4-BE49-F238E27FC236}">
                <a16:creationId xmlns:a16="http://schemas.microsoft.com/office/drawing/2014/main" id="{5E282651-EF09-0DA0-C5E9-2A1406C38C78}"/>
              </a:ext>
            </a:extLst>
          </p:cNvPr>
          <p:cNvGrpSpPr/>
          <p:nvPr/>
        </p:nvGrpSpPr>
        <p:grpSpPr>
          <a:xfrm>
            <a:off x="7081763" y="4407069"/>
            <a:ext cx="3512457" cy="943429"/>
            <a:chOff x="12192000" y="4775200"/>
            <a:chExt cx="3512457" cy="943429"/>
          </a:xfrm>
        </p:grpSpPr>
        <p:sp>
          <p:nvSpPr>
            <p:cNvPr id="15" name="Rectangle 14">
              <a:extLst>
                <a:ext uri="{FF2B5EF4-FFF2-40B4-BE49-F238E27FC236}">
                  <a16:creationId xmlns:a16="http://schemas.microsoft.com/office/drawing/2014/main" id="{B79E40FE-948C-4D28-835A-4A4FBF66EDF4}"/>
                </a:ext>
              </a:extLst>
            </p:cNvPr>
            <p:cNvSpPr/>
            <p:nvPr/>
          </p:nvSpPr>
          <p:spPr>
            <a:xfrm>
              <a:off x="12192000" y="4775200"/>
              <a:ext cx="3512457" cy="943429"/>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4" name="Picture 4" descr="Lewis Bess Williams &amp; Weese P.C.">
              <a:extLst>
                <a:ext uri="{FF2B5EF4-FFF2-40B4-BE49-F238E27FC236}">
                  <a16:creationId xmlns:a16="http://schemas.microsoft.com/office/drawing/2014/main" id="{4517A2A6-BAC3-C5D7-3AB3-C9A59F6F4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8268" y="4900386"/>
              <a:ext cx="3028950" cy="685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2507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319A9-3F16-BF6E-DEB3-2DC29EC36C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258E7D-47FB-4AB5-4FF6-E4F8417F029C}"/>
              </a:ext>
            </a:extLst>
          </p:cNvPr>
          <p:cNvPicPr>
            <a:picLocks noChangeAspect="1"/>
          </p:cNvPicPr>
          <p:nvPr/>
        </p:nvPicPr>
        <p:blipFill>
          <a:blip r:embed="rId2">
            <a:extLst>
              <a:ext uri="{28A0092B-C50C-407E-A947-70E740481C1C}">
                <a14:useLocalDpi xmlns:a14="http://schemas.microsoft.com/office/drawing/2010/main" val="0"/>
              </a:ext>
            </a:extLst>
          </a:blip>
          <a:srcRect l="3508" t="3889" r="3148" b="14074"/>
          <a:stretch>
            <a:fillRect/>
          </a:stretch>
        </p:blipFill>
        <p:spPr>
          <a:xfrm>
            <a:off x="1149350" y="88900"/>
            <a:ext cx="9893300" cy="5626100"/>
          </a:xfrm>
          <a:prstGeom prst="rect">
            <a:avLst/>
          </a:prstGeom>
        </p:spPr>
      </p:pic>
      <p:sp>
        <p:nvSpPr>
          <p:cNvPr id="6" name="Rectangle 5">
            <a:extLst>
              <a:ext uri="{FF2B5EF4-FFF2-40B4-BE49-F238E27FC236}">
                <a16:creationId xmlns:a16="http://schemas.microsoft.com/office/drawing/2014/main" id="{5A5E5F72-FE04-C6A7-9201-505E091FAB9E}"/>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B3F2B1C-2EA6-2FF6-5B1F-8D9B16D56D35}"/>
              </a:ext>
            </a:extLst>
          </p:cNvPr>
          <p:cNvSpPr txBox="1">
            <a:spLocks/>
          </p:cNvSpPr>
          <p:nvPr/>
        </p:nvSpPr>
        <p:spPr>
          <a:xfrm>
            <a:off x="0" y="5823802"/>
            <a:ext cx="12192000" cy="461665"/>
          </a:xfrm>
          <a:prstGeom prst="rect">
            <a:avLst/>
          </a:prstGeom>
          <a:noFill/>
        </p:spPr>
        <p:txBody>
          <a:bodyPr wrap="square" rtlCol="0">
            <a:spAutoFit/>
          </a:bodyPr>
          <a:lstStyle/>
          <a:p>
            <a:pPr algn="ctr"/>
            <a:r>
              <a:rPr lang="en-US" sz="2400" b="1" dirty="0">
                <a:latin typeface="Proxima Nova" panose="02000506030000020004" pitchFamily="50" charset="0"/>
              </a:rPr>
              <a:t>OUTDOOR RECREATION PRECEDENTS</a:t>
            </a:r>
          </a:p>
        </p:txBody>
      </p:sp>
      <p:sp>
        <p:nvSpPr>
          <p:cNvPr id="2" name="Rectangle 1">
            <a:extLst>
              <a:ext uri="{FF2B5EF4-FFF2-40B4-BE49-F238E27FC236}">
                <a16:creationId xmlns:a16="http://schemas.microsoft.com/office/drawing/2014/main" id="{B7E24FBB-AE7D-E314-7AC3-06638D70D1CC}"/>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BBF3678-347A-BAA9-31A5-ABBDA2B667DB}"/>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BEAR CREEK DEVELOPMENT CORPORATION &amp; THE TOWN OF MORRISON, COLORADO </a:t>
            </a:r>
            <a:endParaRPr lang="en-US" sz="1600" dirty="0"/>
          </a:p>
        </p:txBody>
      </p:sp>
    </p:spTree>
    <p:extLst>
      <p:ext uri="{BB962C8B-B14F-4D97-AF65-F5344CB8AC3E}">
        <p14:creationId xmlns:p14="http://schemas.microsoft.com/office/powerpoint/2010/main" val="1373879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14184-35D6-B05B-37BA-0A275EADD13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9C6BE4B-594C-BC3E-ABAC-FF73203DDFE5}"/>
              </a:ext>
            </a:extLst>
          </p:cNvPr>
          <p:cNvSpPr txBox="1"/>
          <p:nvPr/>
        </p:nvSpPr>
        <p:spPr>
          <a:xfrm>
            <a:off x="899795" y="3101862"/>
            <a:ext cx="12031980" cy="769441"/>
          </a:xfrm>
          <a:prstGeom prst="rect">
            <a:avLst/>
          </a:prstGeom>
          <a:noFill/>
        </p:spPr>
        <p:txBody>
          <a:bodyPr wrap="square" rtlCol="0">
            <a:spAutoFit/>
          </a:bodyPr>
          <a:lstStyle/>
          <a:p>
            <a:r>
              <a:rPr lang="en-US" sz="4400" b="1" dirty="0">
                <a:latin typeface="Proxima Nova" panose="02000506030000020004" pitchFamily="50" charset="0"/>
              </a:rPr>
              <a:t>LODGING FISCAL IMPACT ANALYSIS</a:t>
            </a:r>
          </a:p>
        </p:txBody>
      </p:sp>
      <p:sp>
        <p:nvSpPr>
          <p:cNvPr id="7" name="Rectangle 6">
            <a:extLst>
              <a:ext uri="{FF2B5EF4-FFF2-40B4-BE49-F238E27FC236}">
                <a16:creationId xmlns:a16="http://schemas.microsoft.com/office/drawing/2014/main" id="{170F3CED-E6EB-A872-380F-1FF728D8746B}"/>
              </a:ext>
            </a:extLst>
          </p:cNvPr>
          <p:cNvSpPr/>
          <p:nvPr/>
        </p:nvSpPr>
        <p:spPr>
          <a:xfrm>
            <a:off x="-1" y="2874885"/>
            <a:ext cx="899795" cy="122339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857E489-B6BC-782D-C2E6-FE1DA8AA864B}"/>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FCA7FE-0CC2-9565-6A9E-456F63808F51}"/>
              </a:ext>
            </a:extLst>
          </p:cNvPr>
          <p:cNvSpPr txBox="1"/>
          <p:nvPr/>
        </p:nvSpPr>
        <p:spPr>
          <a:xfrm>
            <a:off x="249936" y="6501262"/>
            <a:ext cx="11439143"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
        <p:nvSpPr>
          <p:cNvPr id="2" name="Rectangle 1">
            <a:extLst>
              <a:ext uri="{FF2B5EF4-FFF2-40B4-BE49-F238E27FC236}">
                <a16:creationId xmlns:a16="http://schemas.microsoft.com/office/drawing/2014/main" id="{37D2723C-F6E4-AD1A-6707-27D99775DF10}"/>
              </a:ext>
            </a:extLst>
          </p:cNvPr>
          <p:cNvSpPr/>
          <p:nvPr/>
        </p:nvSpPr>
        <p:spPr>
          <a:xfrm>
            <a:off x="10648950" y="2874885"/>
            <a:ext cx="1543050" cy="122339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537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C336B-705C-B9B4-2FAB-7D16803ACD08}"/>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6C92DA0C-12C9-3E57-D059-09698CCCAB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81" b="-1"/>
          <a:stretch>
            <a:fillRect/>
          </a:stretch>
        </p:blipFill>
        <p:spPr bwMode="auto">
          <a:xfrm>
            <a:off x="1231158" y="1727200"/>
            <a:ext cx="9729684" cy="411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01D4F80-2301-6375-395D-6D75451E9685}"/>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405F015-6971-4C8E-7B40-3CB8194710A9}"/>
              </a:ext>
            </a:extLst>
          </p:cNvPr>
          <p:cNvSpPr txBox="1"/>
          <p:nvPr/>
        </p:nvSpPr>
        <p:spPr>
          <a:xfrm>
            <a:off x="250317" y="103161"/>
            <a:ext cx="8715883" cy="1200329"/>
          </a:xfrm>
          <a:prstGeom prst="rect">
            <a:avLst/>
          </a:prstGeom>
          <a:noFill/>
        </p:spPr>
        <p:txBody>
          <a:bodyPr wrap="square" rtlCol="0">
            <a:spAutoFit/>
          </a:bodyPr>
          <a:lstStyle/>
          <a:p>
            <a:r>
              <a:rPr lang="en-US" sz="3600" b="1" dirty="0">
                <a:latin typeface="Proxima Nova" panose="02000506030000020004" pitchFamily="50" charset="0"/>
              </a:rPr>
              <a:t>TAXING AUTHORITIES &amp; MILL LEVIES AT THE SUBJECT SITE </a:t>
            </a:r>
          </a:p>
        </p:txBody>
      </p:sp>
      <p:sp>
        <p:nvSpPr>
          <p:cNvPr id="4" name="Rectangle 3">
            <a:extLst>
              <a:ext uri="{FF2B5EF4-FFF2-40B4-BE49-F238E27FC236}">
                <a16:creationId xmlns:a16="http://schemas.microsoft.com/office/drawing/2014/main" id="{11F98D34-4770-56BE-1AD8-76597632718F}"/>
              </a:ext>
            </a:extLst>
          </p:cNvPr>
          <p:cNvSpPr/>
          <p:nvPr/>
        </p:nvSpPr>
        <p:spPr>
          <a:xfrm>
            <a:off x="8509000" y="223126"/>
            <a:ext cx="3683000" cy="8944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C3C856B-FFD3-A914-3338-2B20581DC706}"/>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2615021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68FBE-7D15-ED3E-32A5-9B950084F80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55F6AD8-CC4C-1315-BD8A-97A344556229}"/>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3F3739A-8D93-06B6-A724-24906080BEE6}"/>
              </a:ext>
            </a:extLst>
          </p:cNvPr>
          <p:cNvSpPr txBox="1"/>
          <p:nvPr/>
        </p:nvSpPr>
        <p:spPr>
          <a:xfrm>
            <a:off x="250317" y="133938"/>
            <a:ext cx="10905363" cy="1077218"/>
          </a:xfrm>
          <a:prstGeom prst="rect">
            <a:avLst/>
          </a:prstGeom>
          <a:noFill/>
        </p:spPr>
        <p:txBody>
          <a:bodyPr wrap="square" rtlCol="0">
            <a:spAutoFit/>
          </a:bodyPr>
          <a:lstStyle/>
          <a:p>
            <a:r>
              <a:rPr lang="en-US" sz="3200" b="1" dirty="0">
                <a:latin typeface="Proxima Nova" panose="02000506030000020004" pitchFamily="50" charset="0"/>
              </a:rPr>
              <a:t>LODGING TAX REVENUES FROM THE 180 HOTEL ROOMS AT THE SUBJECT SITE</a:t>
            </a:r>
          </a:p>
        </p:txBody>
      </p:sp>
      <p:sp>
        <p:nvSpPr>
          <p:cNvPr id="4" name="Rectangle 3">
            <a:extLst>
              <a:ext uri="{FF2B5EF4-FFF2-40B4-BE49-F238E27FC236}">
                <a16:creationId xmlns:a16="http://schemas.microsoft.com/office/drawing/2014/main" id="{C3D79801-58AB-A624-29DE-FEFB9B431230}"/>
              </a:ext>
            </a:extLst>
          </p:cNvPr>
          <p:cNvSpPr/>
          <p:nvPr/>
        </p:nvSpPr>
        <p:spPr>
          <a:xfrm>
            <a:off x="9652001" y="247650"/>
            <a:ext cx="2540000" cy="8286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19C2FAF-B392-265C-CB57-133E19B43081}"/>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E303D47-B060-920F-A3BC-5BB07953C31C}"/>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pic>
        <p:nvPicPr>
          <p:cNvPr id="7" name="Picture 6">
            <a:extLst>
              <a:ext uri="{FF2B5EF4-FFF2-40B4-BE49-F238E27FC236}">
                <a16:creationId xmlns:a16="http://schemas.microsoft.com/office/drawing/2014/main" id="{59F1F93B-91A8-D6C2-C535-D9C2AC66B72F}"/>
              </a:ext>
            </a:extLst>
          </p:cNvPr>
          <p:cNvPicPr>
            <a:picLocks noChangeAspect="1"/>
          </p:cNvPicPr>
          <p:nvPr/>
        </p:nvPicPr>
        <p:blipFill>
          <a:blip r:embed="rId2">
            <a:extLst>
              <a:ext uri="{28A0092B-C50C-407E-A947-70E740481C1C}">
                <a14:useLocalDpi xmlns:a14="http://schemas.microsoft.com/office/drawing/2010/main" val="0"/>
              </a:ext>
            </a:extLst>
          </a:blip>
          <a:srcRect l="10102" t="11640" r="42559" b="47763"/>
          <a:stretch>
            <a:fillRect/>
          </a:stretch>
        </p:blipFill>
        <p:spPr>
          <a:xfrm>
            <a:off x="1327956" y="1351527"/>
            <a:ext cx="8095189" cy="4492025"/>
          </a:xfrm>
          <a:prstGeom prst="rect">
            <a:avLst/>
          </a:prstGeom>
        </p:spPr>
      </p:pic>
      <p:sp>
        <p:nvSpPr>
          <p:cNvPr id="10" name="Rectangle 9">
            <a:extLst>
              <a:ext uri="{FF2B5EF4-FFF2-40B4-BE49-F238E27FC236}">
                <a16:creationId xmlns:a16="http://schemas.microsoft.com/office/drawing/2014/main" id="{D50C71E5-50E1-D321-BD10-523BC51AACC1}"/>
              </a:ext>
            </a:extLst>
          </p:cNvPr>
          <p:cNvSpPr/>
          <p:nvPr/>
        </p:nvSpPr>
        <p:spPr>
          <a:xfrm>
            <a:off x="7518400" y="2146300"/>
            <a:ext cx="1600200" cy="431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67152C-9969-3CC6-0B5E-8D72A3368727}"/>
              </a:ext>
            </a:extLst>
          </p:cNvPr>
          <p:cNvSpPr txBox="1"/>
          <p:nvPr/>
        </p:nvSpPr>
        <p:spPr>
          <a:xfrm>
            <a:off x="7452480" y="2146300"/>
            <a:ext cx="1732039" cy="430887"/>
          </a:xfrm>
          <a:prstGeom prst="rect">
            <a:avLst/>
          </a:prstGeom>
          <a:noFill/>
        </p:spPr>
        <p:txBody>
          <a:bodyPr wrap="square" rtlCol="0">
            <a:spAutoFit/>
          </a:bodyPr>
          <a:lstStyle/>
          <a:p>
            <a:pPr algn="ctr"/>
            <a:r>
              <a:rPr lang="en-US" sz="2200" dirty="0">
                <a:latin typeface="Tahoma" panose="020B0604030504040204" pitchFamily="34" charset="0"/>
                <a:ea typeface="Tahoma" panose="020B0604030504040204" pitchFamily="34" charset="0"/>
                <a:cs typeface="Tahoma" panose="020B0604030504040204" pitchFamily="34" charset="0"/>
              </a:rPr>
              <a:t>$16,200,000</a:t>
            </a:r>
          </a:p>
        </p:txBody>
      </p:sp>
      <p:sp>
        <p:nvSpPr>
          <p:cNvPr id="13" name="Rectangle 12">
            <a:extLst>
              <a:ext uri="{FF2B5EF4-FFF2-40B4-BE49-F238E27FC236}">
                <a16:creationId xmlns:a16="http://schemas.microsoft.com/office/drawing/2014/main" id="{543D38FD-D8C0-2C9C-4E26-19B5CC87F3C4}"/>
              </a:ext>
            </a:extLst>
          </p:cNvPr>
          <p:cNvSpPr/>
          <p:nvPr/>
        </p:nvSpPr>
        <p:spPr>
          <a:xfrm>
            <a:off x="4853540" y="4642629"/>
            <a:ext cx="494748" cy="360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C1C2451-7ABC-D072-87BC-02B8218CB086}"/>
              </a:ext>
            </a:extLst>
          </p:cNvPr>
          <p:cNvSpPr txBox="1"/>
          <p:nvPr/>
        </p:nvSpPr>
        <p:spPr>
          <a:xfrm>
            <a:off x="4780597" y="4541912"/>
            <a:ext cx="447675" cy="461665"/>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s)</a:t>
            </a:r>
          </a:p>
        </p:txBody>
      </p:sp>
    </p:spTree>
    <p:extLst>
      <p:ext uri="{BB962C8B-B14F-4D97-AF65-F5344CB8AC3E}">
        <p14:creationId xmlns:p14="http://schemas.microsoft.com/office/powerpoint/2010/main" val="2860332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04052-A450-744D-6DE3-2798E30E405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4D8278-8824-35BC-7FC3-1BECA3098273}"/>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B503BED-8DB1-71E2-02C2-D0361553B1CA}"/>
              </a:ext>
            </a:extLst>
          </p:cNvPr>
          <p:cNvSpPr txBox="1"/>
          <p:nvPr/>
        </p:nvSpPr>
        <p:spPr>
          <a:xfrm>
            <a:off x="250317" y="133938"/>
            <a:ext cx="10905363" cy="584775"/>
          </a:xfrm>
          <a:prstGeom prst="rect">
            <a:avLst/>
          </a:prstGeom>
          <a:noFill/>
        </p:spPr>
        <p:txBody>
          <a:bodyPr wrap="square" rtlCol="0">
            <a:spAutoFit/>
          </a:bodyPr>
          <a:lstStyle/>
          <a:p>
            <a:r>
              <a:rPr lang="en-US" sz="3200" b="1" dirty="0">
                <a:latin typeface="Proxima Nova" panose="02000506030000020004" pitchFamily="50" charset="0"/>
              </a:rPr>
              <a:t>COMPARABLE MUNICIPAL LODGING TAX RATES</a:t>
            </a:r>
          </a:p>
        </p:txBody>
      </p:sp>
      <p:sp>
        <p:nvSpPr>
          <p:cNvPr id="6" name="Rectangle 5">
            <a:extLst>
              <a:ext uri="{FF2B5EF4-FFF2-40B4-BE49-F238E27FC236}">
                <a16:creationId xmlns:a16="http://schemas.microsoft.com/office/drawing/2014/main" id="{94187E8B-8220-9DBB-0C27-56D7EBDEF927}"/>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8812E95-6576-790C-4CDC-442E3087C40E}"/>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
        <p:nvSpPr>
          <p:cNvPr id="9" name="Rectangle 8">
            <a:extLst>
              <a:ext uri="{FF2B5EF4-FFF2-40B4-BE49-F238E27FC236}">
                <a16:creationId xmlns:a16="http://schemas.microsoft.com/office/drawing/2014/main" id="{F8C1B23F-1C5D-4797-79B4-76F545C5C98E}"/>
              </a:ext>
            </a:extLst>
          </p:cNvPr>
          <p:cNvSpPr/>
          <p:nvPr/>
        </p:nvSpPr>
        <p:spPr>
          <a:xfrm>
            <a:off x="9638674" y="223125"/>
            <a:ext cx="2553325"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8F746EA3-C24C-759D-8EDA-B7536527F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37" y="1327282"/>
            <a:ext cx="4989874" cy="293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32A1F4D1-4482-F7DC-9B69-632106512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731" y="1327282"/>
            <a:ext cx="6721718" cy="293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151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C21E5-3768-5BC0-74B2-D9A4329506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A9A095-68F1-03B3-9EB2-75E3D531FA6B}"/>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A30228-5F68-1C83-5690-BBEE4364694F}"/>
              </a:ext>
            </a:extLst>
          </p:cNvPr>
          <p:cNvSpPr txBox="1"/>
          <p:nvPr/>
        </p:nvSpPr>
        <p:spPr>
          <a:xfrm>
            <a:off x="250315" y="103161"/>
            <a:ext cx="10272541" cy="1077218"/>
          </a:xfrm>
          <a:prstGeom prst="rect">
            <a:avLst/>
          </a:prstGeom>
          <a:noFill/>
        </p:spPr>
        <p:txBody>
          <a:bodyPr wrap="square" rtlCol="0">
            <a:spAutoFit/>
          </a:bodyPr>
          <a:lstStyle/>
          <a:p>
            <a:r>
              <a:rPr lang="en-US" sz="3200" b="1" dirty="0">
                <a:latin typeface="Proxima Nova" panose="02000506030000020004" pitchFamily="50" charset="0"/>
              </a:rPr>
              <a:t>POTENTIAL SALES TAX REVENUE FROM </a:t>
            </a:r>
            <a:br>
              <a:rPr lang="en-US" sz="3200" b="1" dirty="0">
                <a:latin typeface="Proxima Nova" panose="02000506030000020004" pitchFamily="50" charset="0"/>
              </a:rPr>
            </a:br>
            <a:r>
              <a:rPr lang="en-US" sz="3200" b="1" dirty="0">
                <a:latin typeface="Proxima Nova" panose="02000506030000020004" pitchFamily="50" charset="0"/>
              </a:rPr>
              <a:t>HOTEL DEVELOPMENT</a:t>
            </a:r>
          </a:p>
        </p:txBody>
      </p:sp>
      <p:sp>
        <p:nvSpPr>
          <p:cNvPr id="4" name="Rectangle 3">
            <a:extLst>
              <a:ext uri="{FF2B5EF4-FFF2-40B4-BE49-F238E27FC236}">
                <a16:creationId xmlns:a16="http://schemas.microsoft.com/office/drawing/2014/main" id="{4D282D69-BA7E-FA64-21C3-9AE5F7B3C546}"/>
              </a:ext>
            </a:extLst>
          </p:cNvPr>
          <p:cNvSpPr/>
          <p:nvPr/>
        </p:nvSpPr>
        <p:spPr>
          <a:xfrm>
            <a:off x="8102600" y="192348"/>
            <a:ext cx="4089400" cy="7952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72B6E8D-89E5-9EC6-C321-233895E47782}"/>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5D6D873-ABFA-5A3A-5C90-F798068A9242}"/>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pic>
        <p:nvPicPr>
          <p:cNvPr id="4098" name="Picture 2">
            <a:extLst>
              <a:ext uri="{FF2B5EF4-FFF2-40B4-BE49-F238E27FC236}">
                <a16:creationId xmlns:a16="http://schemas.microsoft.com/office/drawing/2014/main" id="{9687FE36-68CF-DF65-2686-A892E22D40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58"/>
          <a:stretch>
            <a:fillRect/>
          </a:stretch>
        </p:blipFill>
        <p:spPr bwMode="auto">
          <a:xfrm>
            <a:off x="249937" y="1517072"/>
            <a:ext cx="11340354" cy="459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862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19B2E-111A-339F-6A11-2363444C9D8F}"/>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B50316CF-27C2-0747-72C7-EF3B7115F8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37"/>
          <a:stretch>
            <a:fillRect/>
          </a:stretch>
        </p:blipFill>
        <p:spPr bwMode="auto">
          <a:xfrm>
            <a:off x="821683" y="1529386"/>
            <a:ext cx="10548634" cy="460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008A589-39E0-C6CB-9480-A83007D2BE7A}"/>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BB76A5C-3EF1-8BCE-4CDE-DC1194B4B601}"/>
              </a:ext>
            </a:extLst>
          </p:cNvPr>
          <p:cNvSpPr txBox="1"/>
          <p:nvPr/>
        </p:nvSpPr>
        <p:spPr>
          <a:xfrm>
            <a:off x="250316" y="103161"/>
            <a:ext cx="10118980" cy="1077218"/>
          </a:xfrm>
          <a:prstGeom prst="rect">
            <a:avLst/>
          </a:prstGeom>
          <a:noFill/>
        </p:spPr>
        <p:txBody>
          <a:bodyPr wrap="square" rtlCol="0">
            <a:spAutoFit/>
          </a:bodyPr>
          <a:lstStyle/>
          <a:p>
            <a:r>
              <a:rPr lang="en-US" sz="3200" b="1" dirty="0">
                <a:latin typeface="Proxima Nova" panose="02000506030000020004" pitchFamily="50" charset="0"/>
              </a:rPr>
              <a:t>POTENTIAL SALES TAX REVENUE FROM HOTEL RELATED PERMANENT EMPLOYEES</a:t>
            </a:r>
          </a:p>
        </p:txBody>
      </p:sp>
      <p:sp>
        <p:nvSpPr>
          <p:cNvPr id="4" name="Rectangle 3">
            <a:extLst>
              <a:ext uri="{FF2B5EF4-FFF2-40B4-BE49-F238E27FC236}">
                <a16:creationId xmlns:a16="http://schemas.microsoft.com/office/drawing/2014/main" id="{F0599824-4AB0-88FB-539B-4F423F843AE4}"/>
              </a:ext>
            </a:extLst>
          </p:cNvPr>
          <p:cNvSpPr/>
          <p:nvPr/>
        </p:nvSpPr>
        <p:spPr>
          <a:xfrm>
            <a:off x="9427464" y="223126"/>
            <a:ext cx="2764536" cy="8192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306497-9332-2A1F-DE3B-A4C4F3A20752}"/>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6639350-5122-3710-6192-61C3CE75464F}"/>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BEAR CREEK DEVELOPMENT CORPORATION &amp; THE TOWN OF MORRISON, COLORADO </a:t>
            </a:r>
            <a:endParaRPr lang="en-US" sz="1600" dirty="0"/>
          </a:p>
        </p:txBody>
      </p:sp>
      <p:sp>
        <p:nvSpPr>
          <p:cNvPr id="7" name="Rectangle 6">
            <a:extLst>
              <a:ext uri="{FF2B5EF4-FFF2-40B4-BE49-F238E27FC236}">
                <a16:creationId xmlns:a16="http://schemas.microsoft.com/office/drawing/2014/main" id="{BC2CE193-CE82-848D-4E3F-BCD0056D3576}"/>
              </a:ext>
            </a:extLst>
          </p:cNvPr>
          <p:cNvSpPr/>
          <p:nvPr/>
        </p:nvSpPr>
        <p:spPr>
          <a:xfrm>
            <a:off x="9254613" y="1180379"/>
            <a:ext cx="523372" cy="1838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7941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C210E-2F2A-76E7-182A-9D7BC32EA908}"/>
              </a:ext>
            </a:extLst>
          </p:cNvPr>
          <p:cNvSpPr/>
          <p:nvPr/>
        </p:nvSpPr>
        <p:spPr>
          <a:xfrm>
            <a:off x="10045700" y="223126"/>
            <a:ext cx="2146300" cy="8563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2606E8-B175-D4E5-9477-4216A3A61D5C}"/>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9D9FCE7-99BA-EC9A-DB65-9F18273C8080}"/>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
        <p:nvSpPr>
          <p:cNvPr id="10" name="TextBox 9">
            <a:extLst>
              <a:ext uri="{FF2B5EF4-FFF2-40B4-BE49-F238E27FC236}">
                <a16:creationId xmlns:a16="http://schemas.microsoft.com/office/drawing/2014/main" id="{E178FE38-3DC6-5202-B502-511812914C60}"/>
              </a:ext>
            </a:extLst>
          </p:cNvPr>
          <p:cNvSpPr txBox="1"/>
          <p:nvPr/>
        </p:nvSpPr>
        <p:spPr>
          <a:xfrm>
            <a:off x="250317" y="133938"/>
            <a:ext cx="10905363" cy="1077218"/>
          </a:xfrm>
          <a:prstGeom prst="rect">
            <a:avLst/>
          </a:prstGeom>
          <a:noFill/>
        </p:spPr>
        <p:txBody>
          <a:bodyPr wrap="square" rtlCol="0">
            <a:spAutoFit/>
          </a:bodyPr>
          <a:lstStyle/>
          <a:p>
            <a:r>
              <a:rPr lang="en-US" sz="3200" b="1" dirty="0">
                <a:latin typeface="Proxima Nova" panose="02000506030000020004" pitchFamily="50" charset="0"/>
              </a:rPr>
              <a:t>TOWN OF MORRISON LODGING BUILDING PERMIT </a:t>
            </a:r>
            <a:br>
              <a:rPr lang="en-US" sz="3200" b="1" dirty="0">
                <a:latin typeface="Proxima Nova" panose="02000506030000020004" pitchFamily="50" charset="0"/>
              </a:rPr>
            </a:br>
            <a:r>
              <a:rPr lang="en-US" sz="3200" b="1" dirty="0">
                <a:latin typeface="Proxima Nova" panose="02000506030000020004" pitchFamily="50" charset="0"/>
              </a:rPr>
              <a:t>&amp; USE TAX FEES</a:t>
            </a:r>
          </a:p>
        </p:txBody>
      </p:sp>
      <p:pic>
        <p:nvPicPr>
          <p:cNvPr id="12" name="Picture 11">
            <a:extLst>
              <a:ext uri="{FF2B5EF4-FFF2-40B4-BE49-F238E27FC236}">
                <a16:creationId xmlns:a16="http://schemas.microsoft.com/office/drawing/2014/main" id="{64CE758B-7CB2-6384-7476-90D2C04A54F0}"/>
              </a:ext>
            </a:extLst>
          </p:cNvPr>
          <p:cNvPicPr>
            <a:picLocks noChangeAspect="1"/>
          </p:cNvPicPr>
          <p:nvPr/>
        </p:nvPicPr>
        <p:blipFill>
          <a:blip r:embed="rId2">
            <a:extLst>
              <a:ext uri="{28A0092B-C50C-407E-A947-70E740481C1C}">
                <a14:useLocalDpi xmlns:a14="http://schemas.microsoft.com/office/drawing/2010/main" val="0"/>
              </a:ext>
            </a:extLst>
          </a:blip>
          <a:srcRect b="35741"/>
          <a:stretch>
            <a:fillRect/>
          </a:stretch>
        </p:blipFill>
        <p:spPr>
          <a:xfrm>
            <a:off x="398318" y="1396481"/>
            <a:ext cx="11395364" cy="4738137"/>
          </a:xfrm>
          <a:prstGeom prst="rect">
            <a:avLst/>
          </a:prstGeom>
        </p:spPr>
      </p:pic>
    </p:spTree>
    <p:extLst>
      <p:ext uri="{BB962C8B-B14F-4D97-AF65-F5344CB8AC3E}">
        <p14:creationId xmlns:p14="http://schemas.microsoft.com/office/powerpoint/2010/main" val="4009614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883F-8E83-208B-2DD4-6E91AA1D6A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6AE6821-0AF7-0CBA-98A4-1AEAC34A0C97}"/>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20BDAB4-8E8E-EB7C-936E-48FEF30B1039}"/>
              </a:ext>
            </a:extLst>
          </p:cNvPr>
          <p:cNvSpPr txBox="1"/>
          <p:nvPr/>
        </p:nvSpPr>
        <p:spPr>
          <a:xfrm>
            <a:off x="250316" y="103161"/>
            <a:ext cx="10118980" cy="1077218"/>
          </a:xfrm>
          <a:prstGeom prst="rect">
            <a:avLst/>
          </a:prstGeom>
          <a:noFill/>
        </p:spPr>
        <p:txBody>
          <a:bodyPr wrap="square" rtlCol="0">
            <a:spAutoFit/>
          </a:bodyPr>
          <a:lstStyle/>
          <a:p>
            <a:r>
              <a:rPr lang="en-US" sz="3200" b="1" dirty="0">
                <a:latin typeface="Proxima Nova" panose="02000506030000020004" pitchFamily="50" charset="0"/>
              </a:rPr>
              <a:t>SUMMARY OF LODGING REVENUE IMPACTS </a:t>
            </a:r>
            <a:br>
              <a:rPr lang="en-US" sz="3200" b="1" dirty="0">
                <a:latin typeface="Proxima Nova" panose="02000506030000020004" pitchFamily="50" charset="0"/>
              </a:rPr>
            </a:br>
            <a:r>
              <a:rPr lang="en-US" sz="3200" b="1" dirty="0">
                <a:latin typeface="Proxima Nova" panose="02000506030000020004" pitchFamily="50" charset="0"/>
              </a:rPr>
              <a:t>ON THE TOWN OF MORRISON</a:t>
            </a:r>
          </a:p>
        </p:txBody>
      </p:sp>
      <p:sp>
        <p:nvSpPr>
          <p:cNvPr id="4" name="Rectangle 3">
            <a:extLst>
              <a:ext uri="{FF2B5EF4-FFF2-40B4-BE49-F238E27FC236}">
                <a16:creationId xmlns:a16="http://schemas.microsoft.com/office/drawing/2014/main" id="{D5EA2051-EBF3-599B-C2E6-F9F5CD9EBCF4}"/>
              </a:ext>
            </a:extLst>
          </p:cNvPr>
          <p:cNvSpPr/>
          <p:nvPr/>
        </p:nvSpPr>
        <p:spPr>
          <a:xfrm>
            <a:off x="8839200" y="223126"/>
            <a:ext cx="3352800" cy="8192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ED26E67-7065-A0E7-C4A8-AB8EC6D16D12}"/>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26D8051-83E2-251A-7DAA-58DB64F3E3A8}"/>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BEAR CREEK DEVELOPMENT CORPORATION &amp; THE TOWN OF MORRISON, COLORADO </a:t>
            </a:r>
            <a:endParaRPr lang="en-US" sz="1600" dirty="0"/>
          </a:p>
        </p:txBody>
      </p:sp>
      <p:sp>
        <p:nvSpPr>
          <p:cNvPr id="7" name="Rectangle 6">
            <a:extLst>
              <a:ext uri="{FF2B5EF4-FFF2-40B4-BE49-F238E27FC236}">
                <a16:creationId xmlns:a16="http://schemas.microsoft.com/office/drawing/2014/main" id="{D9F6696D-0E80-8B6B-B7E6-ABB5A90166E6}"/>
              </a:ext>
            </a:extLst>
          </p:cNvPr>
          <p:cNvSpPr/>
          <p:nvPr/>
        </p:nvSpPr>
        <p:spPr>
          <a:xfrm>
            <a:off x="9254613" y="1180379"/>
            <a:ext cx="523372" cy="1838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BE3DE36-FBBB-58A2-E171-ACC2B3FAA39D}"/>
              </a:ext>
            </a:extLst>
          </p:cNvPr>
          <p:cNvPicPr>
            <a:picLocks noChangeAspect="1"/>
          </p:cNvPicPr>
          <p:nvPr/>
        </p:nvPicPr>
        <p:blipFill>
          <a:blip r:embed="rId2">
            <a:extLst>
              <a:ext uri="{28A0092B-C50C-407E-A947-70E740481C1C}">
                <a14:useLocalDpi xmlns:a14="http://schemas.microsoft.com/office/drawing/2010/main" val="0"/>
              </a:ext>
            </a:extLst>
          </a:blip>
          <a:srcRect t="6463" b="21143"/>
          <a:stretch>
            <a:fillRect/>
          </a:stretch>
        </p:blipFill>
        <p:spPr>
          <a:xfrm>
            <a:off x="2294793" y="1413888"/>
            <a:ext cx="9600540" cy="4497242"/>
          </a:xfrm>
          <a:prstGeom prst="rect">
            <a:avLst/>
          </a:prstGeom>
        </p:spPr>
      </p:pic>
    </p:spTree>
    <p:extLst>
      <p:ext uri="{BB962C8B-B14F-4D97-AF65-F5344CB8AC3E}">
        <p14:creationId xmlns:p14="http://schemas.microsoft.com/office/powerpoint/2010/main" val="905914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23DDA-C1D2-5F13-43FD-C9AD73AB5B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6BE6D0B-3D84-34C3-0D80-BBA4320AF849}"/>
              </a:ext>
            </a:extLst>
          </p:cNvPr>
          <p:cNvSpPr txBox="1"/>
          <p:nvPr/>
        </p:nvSpPr>
        <p:spPr>
          <a:xfrm>
            <a:off x="785495" y="3101862"/>
            <a:ext cx="12031980" cy="769441"/>
          </a:xfrm>
          <a:prstGeom prst="rect">
            <a:avLst/>
          </a:prstGeom>
          <a:noFill/>
        </p:spPr>
        <p:txBody>
          <a:bodyPr wrap="square" rtlCol="0">
            <a:spAutoFit/>
          </a:bodyPr>
          <a:lstStyle/>
          <a:p>
            <a:r>
              <a:rPr lang="en-US" sz="4400" b="1" dirty="0">
                <a:latin typeface="Proxima Nova" panose="02000506030000020004" pitchFamily="50" charset="0"/>
              </a:rPr>
              <a:t>MIXED USE FISCAL IMPACT ANALYSIS</a:t>
            </a:r>
          </a:p>
        </p:txBody>
      </p:sp>
      <p:sp>
        <p:nvSpPr>
          <p:cNvPr id="7" name="Rectangle 6">
            <a:extLst>
              <a:ext uri="{FF2B5EF4-FFF2-40B4-BE49-F238E27FC236}">
                <a16:creationId xmlns:a16="http://schemas.microsoft.com/office/drawing/2014/main" id="{B9C12F69-A129-23D8-E611-3DF523767CDB}"/>
              </a:ext>
            </a:extLst>
          </p:cNvPr>
          <p:cNvSpPr/>
          <p:nvPr/>
        </p:nvSpPr>
        <p:spPr>
          <a:xfrm>
            <a:off x="-1" y="2874885"/>
            <a:ext cx="785495" cy="122339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D31A778-F384-F975-6C92-3ACE95A53474}"/>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7A012F3-EAAD-E961-F021-8305AE748C3D}"/>
              </a:ext>
            </a:extLst>
          </p:cNvPr>
          <p:cNvSpPr txBox="1"/>
          <p:nvPr/>
        </p:nvSpPr>
        <p:spPr>
          <a:xfrm>
            <a:off x="249936" y="6501262"/>
            <a:ext cx="11439143"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
        <p:nvSpPr>
          <p:cNvPr id="2" name="Rectangle 1">
            <a:extLst>
              <a:ext uri="{FF2B5EF4-FFF2-40B4-BE49-F238E27FC236}">
                <a16:creationId xmlns:a16="http://schemas.microsoft.com/office/drawing/2014/main" id="{33C1A5ED-3275-7517-0441-58318BE6960D}"/>
              </a:ext>
            </a:extLst>
          </p:cNvPr>
          <p:cNvSpPr/>
          <p:nvPr/>
        </p:nvSpPr>
        <p:spPr>
          <a:xfrm>
            <a:off x="10915650" y="2874885"/>
            <a:ext cx="1276350" cy="122339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5030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124AF-51A5-1C78-E065-3FFFF24375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62C5C8-B2BA-6158-FCD0-F3D1326F5F77}"/>
              </a:ext>
            </a:extLst>
          </p:cNvPr>
          <p:cNvSpPr txBox="1"/>
          <p:nvPr/>
        </p:nvSpPr>
        <p:spPr>
          <a:xfrm>
            <a:off x="969645" y="1902454"/>
            <a:ext cx="7909560" cy="4524315"/>
          </a:xfrm>
          <a:prstGeom prst="rect">
            <a:avLst/>
          </a:prstGeom>
          <a:noFill/>
        </p:spPr>
        <p:txBody>
          <a:bodyPr wrap="square" rtlCol="0">
            <a:spAutoFit/>
          </a:bodyPr>
          <a:lstStyle/>
          <a:p>
            <a:r>
              <a:rPr lang="en-US" sz="1600" dirty="0"/>
              <a:t>Bear Creek engaged THK to craft a Conceptual Master Plan to implement shared goal of exploring mutual development of the BCDC and Town properties.</a:t>
            </a:r>
          </a:p>
          <a:p>
            <a:br>
              <a:rPr lang="en-US" sz="1600" dirty="0"/>
            </a:br>
            <a:r>
              <a:rPr lang="en-US" sz="1600" dirty="0"/>
              <a:t>Development of the Conceptual Master Plan was guided by the direction in the Master Plan and Easement Agreement between the Town and Bear Creek. Accordingly, the Conceptual Master Plan package includes: an analysis of the plan's conformance with the MX-N zoning on the property; a general roadmap for the development of the Property; proposed uses for the Property; building and site design concepts; a concept infrastructure plan that includes the recommended location for the Bear Creek access road and any needed secondary access (e.g., utility and fire) that provide a direct route to and minimize the extent of disturbance on the Town Property while supporting the development proposal identified in the Conceptual Master Plan; concept pedestrian walks and trails, parks and/or open space, parking, and utilities; a pedestrian-oriented and mixed-use focus that creates a vibrant and walkable destination with parks, plazas, and public amenities; a general phasing plan; concept architectural guidelines; and a color rendering of the illustrative concept master plan.</a:t>
            </a:r>
          </a:p>
          <a:p>
            <a:br>
              <a:rPr lang="en-US" sz="1600" dirty="0"/>
            </a:br>
            <a:endParaRPr lang="en-US" sz="1600" dirty="0"/>
          </a:p>
        </p:txBody>
      </p:sp>
      <p:sp>
        <p:nvSpPr>
          <p:cNvPr id="5" name="TextBox 4">
            <a:extLst>
              <a:ext uri="{FF2B5EF4-FFF2-40B4-BE49-F238E27FC236}">
                <a16:creationId xmlns:a16="http://schemas.microsoft.com/office/drawing/2014/main" id="{53BFD654-E642-9EEF-282E-0CE10B6E02AF}"/>
              </a:ext>
            </a:extLst>
          </p:cNvPr>
          <p:cNvSpPr txBox="1"/>
          <p:nvPr/>
        </p:nvSpPr>
        <p:spPr>
          <a:xfrm>
            <a:off x="969645" y="247281"/>
            <a:ext cx="7296912" cy="1569660"/>
          </a:xfrm>
          <a:prstGeom prst="rect">
            <a:avLst/>
          </a:prstGeom>
          <a:noFill/>
        </p:spPr>
        <p:txBody>
          <a:bodyPr wrap="square" rtlCol="0">
            <a:spAutoFit/>
          </a:bodyPr>
          <a:lstStyle/>
          <a:p>
            <a:r>
              <a:rPr lang="en-US" sz="3200" b="1" dirty="0">
                <a:latin typeface="Proxima Nova" panose="02000506030000020004" pitchFamily="50" charset="0"/>
              </a:rPr>
              <a:t>SHARED GOAL OF THE TOWN OF MORRISON AND BEAR CREEK DEVELOPMENT CORPORATION</a:t>
            </a:r>
          </a:p>
        </p:txBody>
      </p:sp>
      <p:sp>
        <p:nvSpPr>
          <p:cNvPr id="6" name="Rectangle 5">
            <a:extLst>
              <a:ext uri="{FF2B5EF4-FFF2-40B4-BE49-F238E27FC236}">
                <a16:creationId xmlns:a16="http://schemas.microsoft.com/office/drawing/2014/main" id="{0B7000FD-05DB-49F7-696F-D37A17E758B3}"/>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8E81EB-B0EB-D09A-298E-A0BB61DB9084}"/>
              </a:ext>
            </a:extLst>
          </p:cNvPr>
          <p:cNvSpPr txBox="1"/>
          <p:nvPr/>
        </p:nvSpPr>
        <p:spPr>
          <a:xfrm>
            <a:off x="249936" y="6501262"/>
            <a:ext cx="11439143"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
        <p:nvSpPr>
          <p:cNvPr id="4" name="Rectangle 3">
            <a:extLst>
              <a:ext uri="{FF2B5EF4-FFF2-40B4-BE49-F238E27FC236}">
                <a16:creationId xmlns:a16="http://schemas.microsoft.com/office/drawing/2014/main" id="{D6EB52FA-F5FC-12D3-312E-FD8F65A5FBE2}"/>
              </a:ext>
            </a:extLst>
          </p:cNvPr>
          <p:cNvSpPr/>
          <p:nvPr/>
        </p:nvSpPr>
        <p:spPr>
          <a:xfrm>
            <a:off x="7477125" y="431231"/>
            <a:ext cx="4714875" cy="122339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437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CC235-D141-710E-FBD3-094EC8A0401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A84CD8D-AD2E-9E67-46D1-CC8B101629F6}"/>
              </a:ext>
            </a:extLst>
          </p:cNvPr>
          <p:cNvPicPr>
            <a:picLocks noChangeAspect="1"/>
          </p:cNvPicPr>
          <p:nvPr/>
        </p:nvPicPr>
        <p:blipFill>
          <a:blip r:embed="rId2">
            <a:extLst>
              <a:ext uri="{28A0092B-C50C-407E-A947-70E740481C1C}">
                <a14:useLocalDpi xmlns:a14="http://schemas.microsoft.com/office/drawing/2010/main" val="0"/>
              </a:ext>
            </a:extLst>
          </a:blip>
          <a:srcRect l="6575" t="25429" r="3700" b="27638"/>
          <a:stretch>
            <a:fillRect/>
          </a:stretch>
        </p:blipFill>
        <p:spPr>
          <a:xfrm rot="60000">
            <a:off x="1713575" y="832446"/>
            <a:ext cx="8241904" cy="5579136"/>
          </a:xfrm>
          <a:prstGeom prst="rect">
            <a:avLst/>
          </a:prstGeom>
        </p:spPr>
      </p:pic>
      <p:sp>
        <p:nvSpPr>
          <p:cNvPr id="2" name="Rectangle 1">
            <a:extLst>
              <a:ext uri="{FF2B5EF4-FFF2-40B4-BE49-F238E27FC236}">
                <a16:creationId xmlns:a16="http://schemas.microsoft.com/office/drawing/2014/main" id="{380035E5-024D-5E4E-97EA-E07FB99A3BD6}"/>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90B5347-3113-2C81-7008-D82BE04E758B}"/>
              </a:ext>
            </a:extLst>
          </p:cNvPr>
          <p:cNvSpPr txBox="1"/>
          <p:nvPr/>
        </p:nvSpPr>
        <p:spPr>
          <a:xfrm>
            <a:off x="250316" y="103161"/>
            <a:ext cx="9753220" cy="584775"/>
          </a:xfrm>
          <a:prstGeom prst="rect">
            <a:avLst/>
          </a:prstGeom>
          <a:noFill/>
        </p:spPr>
        <p:txBody>
          <a:bodyPr wrap="square" rtlCol="0">
            <a:spAutoFit/>
          </a:bodyPr>
          <a:lstStyle/>
          <a:p>
            <a:r>
              <a:rPr lang="en-US" sz="3200" b="1" dirty="0">
                <a:latin typeface="Proxima Nova" panose="02000506030000020004" pitchFamily="50" charset="0"/>
              </a:rPr>
              <a:t>ESTIMATED PROPERTY TAX REVENUES</a:t>
            </a:r>
          </a:p>
        </p:txBody>
      </p:sp>
      <p:sp>
        <p:nvSpPr>
          <p:cNvPr id="4" name="Rectangle 3">
            <a:extLst>
              <a:ext uri="{FF2B5EF4-FFF2-40B4-BE49-F238E27FC236}">
                <a16:creationId xmlns:a16="http://schemas.microsoft.com/office/drawing/2014/main" id="{4D0A0C1E-B347-7049-3F99-337DC37805E4}"/>
              </a:ext>
            </a:extLst>
          </p:cNvPr>
          <p:cNvSpPr/>
          <p:nvPr/>
        </p:nvSpPr>
        <p:spPr>
          <a:xfrm>
            <a:off x="8055430" y="192348"/>
            <a:ext cx="413657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382091A-42C6-B519-E62B-0C6357E44EFC}"/>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428CE47-33EE-A160-B91A-4DA704F92F79}"/>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3749294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FEC45-38DE-30B9-55C5-AF6ED9304C6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8D2C1FC-890D-D4F0-2947-1A4C2D8EED85}"/>
              </a:ext>
            </a:extLst>
          </p:cNvPr>
          <p:cNvPicPr>
            <a:picLocks noChangeAspect="1"/>
          </p:cNvPicPr>
          <p:nvPr/>
        </p:nvPicPr>
        <p:blipFill>
          <a:blip r:embed="rId2">
            <a:extLst>
              <a:ext uri="{28A0092B-C50C-407E-A947-70E740481C1C}">
                <a14:useLocalDpi xmlns:a14="http://schemas.microsoft.com/office/drawing/2010/main" val="0"/>
              </a:ext>
            </a:extLst>
          </a:blip>
          <a:srcRect t="9787" b="50481"/>
          <a:stretch>
            <a:fillRect/>
          </a:stretch>
        </p:blipFill>
        <p:spPr>
          <a:xfrm rot="60000">
            <a:off x="397902" y="1265690"/>
            <a:ext cx="9820383" cy="5049436"/>
          </a:xfrm>
          <a:prstGeom prst="rect">
            <a:avLst/>
          </a:prstGeom>
        </p:spPr>
      </p:pic>
      <p:sp>
        <p:nvSpPr>
          <p:cNvPr id="2" name="Rectangle 1">
            <a:extLst>
              <a:ext uri="{FF2B5EF4-FFF2-40B4-BE49-F238E27FC236}">
                <a16:creationId xmlns:a16="http://schemas.microsoft.com/office/drawing/2014/main" id="{B540CB43-AE60-BD5E-7968-B21834A4447C}"/>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D1F06D8-9933-6571-6613-26D1897BCDAC}"/>
              </a:ext>
            </a:extLst>
          </p:cNvPr>
          <p:cNvSpPr txBox="1"/>
          <p:nvPr/>
        </p:nvSpPr>
        <p:spPr>
          <a:xfrm>
            <a:off x="250315" y="103161"/>
            <a:ext cx="10272541" cy="1077218"/>
          </a:xfrm>
          <a:prstGeom prst="rect">
            <a:avLst/>
          </a:prstGeom>
          <a:noFill/>
        </p:spPr>
        <p:txBody>
          <a:bodyPr wrap="square" rtlCol="0">
            <a:spAutoFit/>
          </a:bodyPr>
          <a:lstStyle/>
          <a:p>
            <a:r>
              <a:rPr lang="en-US" sz="3200" b="1" dirty="0">
                <a:latin typeface="Proxima Nova" panose="02000506030000020004" pitchFamily="50" charset="0"/>
              </a:rPr>
              <a:t>POTENTIAL SALES TAX REVENUE FROM </a:t>
            </a:r>
            <a:br>
              <a:rPr lang="en-US" sz="3200" b="1" dirty="0">
                <a:latin typeface="Proxima Nova" panose="02000506030000020004" pitchFamily="50" charset="0"/>
              </a:rPr>
            </a:br>
            <a:r>
              <a:rPr lang="en-US" sz="3200" b="1" dirty="0">
                <a:latin typeface="Proxima Nova" panose="02000506030000020004" pitchFamily="50" charset="0"/>
              </a:rPr>
              <a:t>TOTAL DEVELOPMENT</a:t>
            </a:r>
          </a:p>
        </p:txBody>
      </p:sp>
      <p:sp>
        <p:nvSpPr>
          <p:cNvPr id="4" name="Rectangle 3">
            <a:extLst>
              <a:ext uri="{FF2B5EF4-FFF2-40B4-BE49-F238E27FC236}">
                <a16:creationId xmlns:a16="http://schemas.microsoft.com/office/drawing/2014/main" id="{E9B4FE80-4702-002B-F37B-7B1381EF3085}"/>
              </a:ext>
            </a:extLst>
          </p:cNvPr>
          <p:cNvSpPr/>
          <p:nvPr/>
        </p:nvSpPr>
        <p:spPr>
          <a:xfrm>
            <a:off x="8102600" y="192348"/>
            <a:ext cx="4089400" cy="7952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8884498-824A-DE5B-03C5-EFF564EF30C9}"/>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170F91C-151E-486B-2E3E-538281CB967C}"/>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735259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5B789-C0BE-6C75-57B0-523CB6B4085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7863583-75B0-590A-D415-58225C5DA9CE}"/>
              </a:ext>
            </a:extLst>
          </p:cNvPr>
          <p:cNvPicPr>
            <a:picLocks noChangeAspect="1"/>
          </p:cNvPicPr>
          <p:nvPr/>
        </p:nvPicPr>
        <p:blipFill>
          <a:blip r:embed="rId3">
            <a:extLst>
              <a:ext uri="{28A0092B-C50C-407E-A947-70E740481C1C}">
                <a14:useLocalDpi xmlns:a14="http://schemas.microsoft.com/office/drawing/2010/main" val="0"/>
              </a:ext>
            </a:extLst>
          </a:blip>
          <a:srcRect l="490" t="11056" r="-490" b="48309"/>
          <a:stretch>
            <a:fillRect/>
          </a:stretch>
        </p:blipFill>
        <p:spPr>
          <a:xfrm rot="60000">
            <a:off x="536370" y="1084136"/>
            <a:ext cx="11119260" cy="5847103"/>
          </a:xfrm>
          <a:prstGeom prst="rect">
            <a:avLst/>
          </a:prstGeom>
        </p:spPr>
      </p:pic>
      <p:sp>
        <p:nvSpPr>
          <p:cNvPr id="2" name="Rectangle 1">
            <a:extLst>
              <a:ext uri="{FF2B5EF4-FFF2-40B4-BE49-F238E27FC236}">
                <a16:creationId xmlns:a16="http://schemas.microsoft.com/office/drawing/2014/main" id="{5E7095EA-1848-8A49-D1E1-019D6028AB65}"/>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E2CFAEA-CF59-075A-6739-3C44E11398EE}"/>
              </a:ext>
            </a:extLst>
          </p:cNvPr>
          <p:cNvSpPr txBox="1"/>
          <p:nvPr/>
        </p:nvSpPr>
        <p:spPr>
          <a:xfrm>
            <a:off x="250316" y="103161"/>
            <a:ext cx="10332740" cy="584775"/>
          </a:xfrm>
          <a:prstGeom prst="rect">
            <a:avLst/>
          </a:prstGeom>
          <a:noFill/>
        </p:spPr>
        <p:txBody>
          <a:bodyPr wrap="square" rtlCol="0">
            <a:spAutoFit/>
          </a:bodyPr>
          <a:lstStyle/>
          <a:p>
            <a:r>
              <a:rPr lang="en-US" sz="3200" b="1" dirty="0">
                <a:latin typeface="Proxima Nova" panose="02000506030000020004" pitchFamily="50" charset="0"/>
              </a:rPr>
              <a:t>TOWN OF MORRISON BUILDING AND USE TAX FEES</a:t>
            </a:r>
          </a:p>
        </p:txBody>
      </p:sp>
      <p:sp>
        <p:nvSpPr>
          <p:cNvPr id="4" name="Rectangle 3">
            <a:extLst>
              <a:ext uri="{FF2B5EF4-FFF2-40B4-BE49-F238E27FC236}">
                <a16:creationId xmlns:a16="http://schemas.microsoft.com/office/drawing/2014/main" id="{3E0C99BE-23A9-3DC1-A2A9-48D47E968BCC}"/>
              </a:ext>
            </a:extLst>
          </p:cNvPr>
          <p:cNvSpPr/>
          <p:nvPr/>
        </p:nvSpPr>
        <p:spPr>
          <a:xfrm>
            <a:off x="10343213" y="192348"/>
            <a:ext cx="1848787"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62FAFC0-CAE9-87E7-C661-8D8B8FC7E76B}"/>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52C0D6F-5373-C991-81F8-BEF9B18C20BB}"/>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1692659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068CE-F448-6770-1B2D-760D9EF40EE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9437C4-C1F7-5AE6-BBDD-2ED9A075E4CD}"/>
              </a:ext>
            </a:extLst>
          </p:cNvPr>
          <p:cNvPicPr>
            <a:picLocks noChangeAspect="1"/>
          </p:cNvPicPr>
          <p:nvPr/>
        </p:nvPicPr>
        <p:blipFill>
          <a:blip r:embed="rId2">
            <a:extLst>
              <a:ext uri="{28A0092B-C50C-407E-A947-70E740481C1C}">
                <a14:useLocalDpi xmlns:a14="http://schemas.microsoft.com/office/drawing/2010/main" val="0"/>
              </a:ext>
            </a:extLst>
          </a:blip>
          <a:srcRect l="1438" t="56739" r="-1438" b="11470"/>
          <a:stretch>
            <a:fillRect/>
          </a:stretch>
        </p:blipFill>
        <p:spPr>
          <a:xfrm rot="60000">
            <a:off x="-147207" y="1228751"/>
            <a:ext cx="12294529" cy="5058061"/>
          </a:xfrm>
          <a:prstGeom prst="rect">
            <a:avLst/>
          </a:prstGeom>
        </p:spPr>
      </p:pic>
      <p:sp>
        <p:nvSpPr>
          <p:cNvPr id="2" name="Rectangle 1">
            <a:extLst>
              <a:ext uri="{FF2B5EF4-FFF2-40B4-BE49-F238E27FC236}">
                <a16:creationId xmlns:a16="http://schemas.microsoft.com/office/drawing/2014/main" id="{B4503933-1738-39AD-52EC-DB4D2F328D83}"/>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ED298D0-F8B8-96B6-2666-2508F6D8E155}"/>
              </a:ext>
            </a:extLst>
          </p:cNvPr>
          <p:cNvSpPr txBox="1"/>
          <p:nvPr/>
        </p:nvSpPr>
        <p:spPr>
          <a:xfrm>
            <a:off x="250316" y="103161"/>
            <a:ext cx="9753220" cy="1077218"/>
          </a:xfrm>
          <a:prstGeom prst="rect">
            <a:avLst/>
          </a:prstGeom>
          <a:noFill/>
        </p:spPr>
        <p:txBody>
          <a:bodyPr wrap="square" rtlCol="0">
            <a:spAutoFit/>
          </a:bodyPr>
          <a:lstStyle/>
          <a:p>
            <a:r>
              <a:rPr lang="en-US" sz="3200" b="1" dirty="0">
                <a:latin typeface="Proxima Nova" panose="02000506030000020004" pitchFamily="50" charset="0"/>
              </a:rPr>
              <a:t>SUMMARY OF REVENUE IMPACTS TO THE TOWN OF MORRISON</a:t>
            </a:r>
          </a:p>
        </p:txBody>
      </p:sp>
      <p:sp>
        <p:nvSpPr>
          <p:cNvPr id="4" name="Rectangle 3">
            <a:extLst>
              <a:ext uri="{FF2B5EF4-FFF2-40B4-BE49-F238E27FC236}">
                <a16:creationId xmlns:a16="http://schemas.microsoft.com/office/drawing/2014/main" id="{8FD00C1E-5100-2DC9-4440-EDFEE2D48395}"/>
              </a:ext>
            </a:extLst>
          </p:cNvPr>
          <p:cNvSpPr/>
          <p:nvPr/>
        </p:nvSpPr>
        <p:spPr>
          <a:xfrm>
            <a:off x="10003536" y="192348"/>
            <a:ext cx="2188464" cy="7952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B6A3991B-9C83-452E-7BD3-CB95E3DFD5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68"/>
          <a:stretch>
            <a:fillRect/>
          </a:stretch>
        </p:blipFill>
        <p:spPr bwMode="auto">
          <a:xfrm>
            <a:off x="8047899" y="-5443831"/>
            <a:ext cx="8030745" cy="497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D427534-3625-B1FA-C58B-4901F6BC86F6}"/>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C75C791-8D56-9CD4-D677-CC1AC1A74E6D}"/>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3339707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C465B-CC86-6C33-C1DB-7A51051364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922C6BF-69F3-E1F3-E68B-FC6E07385035}"/>
              </a:ext>
            </a:extLst>
          </p:cNvPr>
          <p:cNvSpPr txBox="1"/>
          <p:nvPr/>
        </p:nvSpPr>
        <p:spPr>
          <a:xfrm>
            <a:off x="1038224" y="3024918"/>
            <a:ext cx="11356975" cy="923330"/>
          </a:xfrm>
          <a:prstGeom prst="rect">
            <a:avLst/>
          </a:prstGeom>
          <a:noFill/>
        </p:spPr>
        <p:txBody>
          <a:bodyPr wrap="square" rtlCol="0">
            <a:spAutoFit/>
          </a:bodyPr>
          <a:lstStyle/>
          <a:p>
            <a:r>
              <a:rPr lang="en-US" sz="5400" b="1" dirty="0">
                <a:latin typeface="Proxima Nova" panose="02000506030000020004" pitchFamily="50" charset="0"/>
              </a:rPr>
              <a:t>MIXED-USE MARKET ANALYSIS</a:t>
            </a:r>
          </a:p>
        </p:txBody>
      </p:sp>
      <p:sp>
        <p:nvSpPr>
          <p:cNvPr id="4" name="Rectangle 3">
            <a:extLst>
              <a:ext uri="{FF2B5EF4-FFF2-40B4-BE49-F238E27FC236}">
                <a16:creationId xmlns:a16="http://schemas.microsoft.com/office/drawing/2014/main" id="{2F5516A3-F1A4-B4A6-65B2-539C0C5C7465}"/>
              </a:ext>
            </a:extLst>
          </p:cNvPr>
          <p:cNvSpPr/>
          <p:nvPr/>
        </p:nvSpPr>
        <p:spPr>
          <a:xfrm>
            <a:off x="11153776" y="2874885"/>
            <a:ext cx="1038224" cy="122339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53DF331-41E2-9CC9-9CB7-2D605CF1AE13}"/>
              </a:ext>
            </a:extLst>
          </p:cNvPr>
          <p:cNvSpPr/>
          <p:nvPr/>
        </p:nvSpPr>
        <p:spPr>
          <a:xfrm>
            <a:off x="0" y="2874885"/>
            <a:ext cx="1038224" cy="122339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1728D04-2E2C-88F6-B475-1E6C1F2F67B6}"/>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37C3FCB-E239-D5B3-F210-DBD447EDD87F}"/>
              </a:ext>
            </a:extLst>
          </p:cNvPr>
          <p:cNvSpPr txBox="1"/>
          <p:nvPr/>
        </p:nvSpPr>
        <p:spPr>
          <a:xfrm>
            <a:off x="249936" y="6501262"/>
            <a:ext cx="11439143"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1675990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E54DC2-7F92-8FB6-0279-9445FD2D9C27}"/>
              </a:ext>
            </a:extLst>
          </p:cNvPr>
          <p:cNvPicPr>
            <a:picLocks noChangeAspect="1"/>
          </p:cNvPicPr>
          <p:nvPr/>
        </p:nvPicPr>
        <p:blipFill>
          <a:blip r:embed="rId2">
            <a:extLst>
              <a:ext uri="{28A0092B-C50C-407E-A947-70E740481C1C}">
                <a14:useLocalDpi xmlns:a14="http://schemas.microsoft.com/office/drawing/2010/main" val="0"/>
              </a:ext>
            </a:extLst>
          </a:blip>
          <a:srcRect l="3623" t="9071" r="1641" b="7477"/>
          <a:stretch>
            <a:fillRect/>
          </a:stretch>
        </p:blipFill>
        <p:spPr>
          <a:xfrm>
            <a:off x="0" y="-142463"/>
            <a:ext cx="12192000" cy="6949391"/>
          </a:xfrm>
          <a:prstGeom prst="rect">
            <a:avLst/>
          </a:prstGeom>
        </p:spPr>
      </p:pic>
      <p:sp>
        <p:nvSpPr>
          <p:cNvPr id="6" name="Rectangle 5">
            <a:extLst>
              <a:ext uri="{FF2B5EF4-FFF2-40B4-BE49-F238E27FC236}">
                <a16:creationId xmlns:a16="http://schemas.microsoft.com/office/drawing/2014/main" id="{870F0945-1B28-72AE-7B12-7C557C45B7C2}"/>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C6B2D6C-C3B2-E5C1-399D-E21453FE3EA4}"/>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2982604-6B19-D9E6-A31D-8B366340EF93}"/>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60113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F53CD1-1C1D-93AF-8850-37A84F9D544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2306" b="44713"/>
          <a:stretch>
            <a:fillRect/>
          </a:stretch>
        </p:blipFill>
        <p:spPr>
          <a:xfrm>
            <a:off x="614772" y="1228724"/>
            <a:ext cx="10598728" cy="2947543"/>
          </a:xfrm>
          <a:prstGeom prst="rect">
            <a:avLst/>
          </a:prstGeom>
        </p:spPr>
      </p:pic>
      <p:sp>
        <p:nvSpPr>
          <p:cNvPr id="4" name="TextBox 3">
            <a:extLst>
              <a:ext uri="{FF2B5EF4-FFF2-40B4-BE49-F238E27FC236}">
                <a16:creationId xmlns:a16="http://schemas.microsoft.com/office/drawing/2014/main" id="{A056EE83-371B-0BE6-B250-4AA7D20682BE}"/>
              </a:ext>
            </a:extLst>
          </p:cNvPr>
          <p:cNvSpPr txBox="1"/>
          <p:nvPr/>
        </p:nvSpPr>
        <p:spPr>
          <a:xfrm>
            <a:off x="250316" y="103161"/>
            <a:ext cx="9286875" cy="646331"/>
          </a:xfrm>
          <a:prstGeom prst="rect">
            <a:avLst/>
          </a:prstGeom>
          <a:noFill/>
        </p:spPr>
        <p:txBody>
          <a:bodyPr wrap="square" rtlCol="0">
            <a:spAutoFit/>
          </a:bodyPr>
          <a:lstStyle/>
          <a:p>
            <a:r>
              <a:rPr lang="en-US" sz="3600" b="1" dirty="0">
                <a:latin typeface="Proxima Nova" panose="02000506030000020004" pitchFamily="50" charset="0"/>
              </a:rPr>
              <a:t>SOCIO-ECONOMIC TRENDS</a:t>
            </a:r>
          </a:p>
        </p:txBody>
      </p:sp>
      <p:sp>
        <p:nvSpPr>
          <p:cNvPr id="5" name="Rectangle 4">
            <a:extLst>
              <a:ext uri="{FF2B5EF4-FFF2-40B4-BE49-F238E27FC236}">
                <a16:creationId xmlns:a16="http://schemas.microsoft.com/office/drawing/2014/main" id="{61E3BC39-F0AB-E8CF-5FA1-05330AE18883}"/>
              </a:ext>
            </a:extLst>
          </p:cNvPr>
          <p:cNvSpPr/>
          <p:nvPr/>
        </p:nvSpPr>
        <p:spPr>
          <a:xfrm>
            <a:off x="6375400" y="242176"/>
            <a:ext cx="58166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2732347-E6CB-5297-ECDE-FA3C0730C87D}"/>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F49396C-9FBD-109D-5C00-B905B2564C9E}"/>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
        <p:nvSpPr>
          <p:cNvPr id="3" name="Rectangle 2">
            <a:extLst>
              <a:ext uri="{FF2B5EF4-FFF2-40B4-BE49-F238E27FC236}">
                <a16:creationId xmlns:a16="http://schemas.microsoft.com/office/drawing/2014/main" id="{6F388021-880E-2CB6-5B72-032CED47D44E}"/>
              </a:ext>
            </a:extLst>
          </p:cNvPr>
          <p:cNvSpPr/>
          <p:nvPr/>
        </p:nvSpPr>
        <p:spPr>
          <a:xfrm>
            <a:off x="7038086" y="3552825"/>
            <a:ext cx="70485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D3E1FBE-A4A1-B413-C85B-4895A903BFF1}"/>
              </a:ext>
            </a:extLst>
          </p:cNvPr>
          <p:cNvSpPr txBox="1"/>
          <p:nvPr/>
        </p:nvSpPr>
        <p:spPr>
          <a:xfrm>
            <a:off x="6718998" y="3552825"/>
            <a:ext cx="1343025" cy="292388"/>
          </a:xfrm>
          <a:prstGeom prst="rect">
            <a:avLst/>
          </a:prstGeom>
          <a:noFill/>
        </p:spPr>
        <p:txBody>
          <a:bodyPr wrap="square" rtlCol="0">
            <a:spAutoFit/>
          </a:bodyPr>
          <a:lstStyle/>
          <a:p>
            <a:pPr algn="ctr"/>
            <a:r>
              <a:rPr lang="en-US" sz="1300" dirty="0">
                <a:latin typeface="Tahoma" panose="020B0604030504040204" pitchFamily="34" charset="0"/>
                <a:ea typeface="Tahoma" panose="020B0604030504040204" pitchFamily="34" charset="0"/>
                <a:cs typeface="Tahoma" panose="020B0604030504040204" pitchFamily="34" charset="0"/>
              </a:rPr>
              <a:t>2,200</a:t>
            </a:r>
          </a:p>
        </p:txBody>
      </p:sp>
      <p:sp>
        <p:nvSpPr>
          <p:cNvPr id="10" name="Rectangle 9">
            <a:extLst>
              <a:ext uri="{FF2B5EF4-FFF2-40B4-BE49-F238E27FC236}">
                <a16:creationId xmlns:a16="http://schemas.microsoft.com/office/drawing/2014/main" id="{86D86FAB-DDD6-9184-E64D-42E5D81FB877}"/>
              </a:ext>
            </a:extLst>
          </p:cNvPr>
          <p:cNvSpPr/>
          <p:nvPr/>
        </p:nvSpPr>
        <p:spPr>
          <a:xfrm>
            <a:off x="5667375" y="3552825"/>
            <a:ext cx="581025"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1BDACF5-7921-6B4B-628D-A98848E36DE3}"/>
              </a:ext>
            </a:extLst>
          </p:cNvPr>
          <p:cNvSpPr txBox="1"/>
          <p:nvPr/>
        </p:nvSpPr>
        <p:spPr>
          <a:xfrm>
            <a:off x="5242623" y="3552825"/>
            <a:ext cx="1343025" cy="292388"/>
          </a:xfrm>
          <a:prstGeom prst="rect">
            <a:avLst/>
          </a:prstGeom>
          <a:noFill/>
        </p:spPr>
        <p:txBody>
          <a:bodyPr wrap="square" rtlCol="0">
            <a:spAutoFit/>
          </a:bodyPr>
          <a:lstStyle/>
          <a:p>
            <a:pPr algn="ctr"/>
            <a:r>
              <a:rPr lang="en-US" sz="1300" dirty="0">
                <a:latin typeface="Tahoma" panose="020B0604030504040204" pitchFamily="34" charset="0"/>
                <a:ea typeface="Tahoma" panose="020B0604030504040204" pitchFamily="34" charset="0"/>
                <a:cs typeface="Tahoma" panose="020B0604030504040204" pitchFamily="34" charset="0"/>
              </a:rPr>
              <a:t>250,000</a:t>
            </a:r>
          </a:p>
        </p:txBody>
      </p:sp>
    </p:spTree>
    <p:extLst>
      <p:ext uri="{BB962C8B-B14F-4D97-AF65-F5344CB8AC3E}">
        <p14:creationId xmlns:p14="http://schemas.microsoft.com/office/powerpoint/2010/main" val="57393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24CD-2E1A-96A8-CF5D-025FCEE0E62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D9B1449-697C-2D65-D064-B886F092EC0F}"/>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91B00C9-D34E-D0BE-3D53-BF51621EE1B0}"/>
              </a:ext>
            </a:extLst>
          </p:cNvPr>
          <p:cNvPicPr>
            <a:picLocks noChangeAspect="1"/>
          </p:cNvPicPr>
          <p:nvPr/>
        </p:nvPicPr>
        <p:blipFill>
          <a:blip r:embed="rId2"/>
          <a:stretch>
            <a:fillRect/>
          </a:stretch>
        </p:blipFill>
        <p:spPr>
          <a:xfrm>
            <a:off x="619125" y="8961"/>
            <a:ext cx="5988776" cy="6467470"/>
          </a:xfrm>
          <a:prstGeom prst="rect">
            <a:avLst/>
          </a:prstGeom>
        </p:spPr>
      </p:pic>
      <p:sp>
        <p:nvSpPr>
          <p:cNvPr id="5" name="TextBox 4">
            <a:extLst>
              <a:ext uri="{FF2B5EF4-FFF2-40B4-BE49-F238E27FC236}">
                <a16:creationId xmlns:a16="http://schemas.microsoft.com/office/drawing/2014/main" id="{14C6E2CD-28C7-6AEC-9D42-9D2FAE0D3ADD}"/>
              </a:ext>
            </a:extLst>
          </p:cNvPr>
          <p:cNvSpPr txBox="1"/>
          <p:nvPr/>
        </p:nvSpPr>
        <p:spPr>
          <a:xfrm>
            <a:off x="6783597" y="2317859"/>
            <a:ext cx="5988776" cy="1815882"/>
          </a:xfrm>
          <a:prstGeom prst="rect">
            <a:avLst/>
          </a:prstGeom>
          <a:noFill/>
        </p:spPr>
        <p:txBody>
          <a:bodyPr wrap="square" rtlCol="0">
            <a:spAutoFit/>
          </a:bodyPr>
          <a:lstStyle/>
          <a:p>
            <a:r>
              <a:rPr lang="en-US" sz="2800" b="1" dirty="0">
                <a:latin typeface="Proxima Nova" panose="02000506030000020004" pitchFamily="50" charset="0"/>
              </a:rPr>
              <a:t>TOWN OF MORRISON/BEAR CREEK DEVELOPMENT CORPORATION PRIMARY </a:t>
            </a:r>
          </a:p>
          <a:p>
            <a:r>
              <a:rPr lang="en-US" sz="2800" b="1" dirty="0">
                <a:latin typeface="Proxima Nova" panose="02000506030000020004" pitchFamily="50" charset="0"/>
              </a:rPr>
              <a:t>TRADE AREA</a:t>
            </a:r>
          </a:p>
        </p:txBody>
      </p:sp>
      <p:sp>
        <p:nvSpPr>
          <p:cNvPr id="3" name="Rectangle 2">
            <a:extLst>
              <a:ext uri="{FF2B5EF4-FFF2-40B4-BE49-F238E27FC236}">
                <a16:creationId xmlns:a16="http://schemas.microsoft.com/office/drawing/2014/main" id="{F1C9FA3E-FFBC-532E-6602-9023EA704E46}"/>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AD50215-68FB-6300-96C3-6AB9C4465D60}"/>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186473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859F4-1998-7A06-E4FE-79666A8B64D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C86D6FE-6D37-885C-EAF0-B66AC90B509D}"/>
              </a:ext>
            </a:extLst>
          </p:cNvPr>
          <p:cNvGrpSpPr/>
          <p:nvPr/>
        </p:nvGrpSpPr>
        <p:grpSpPr>
          <a:xfrm>
            <a:off x="1140901" y="1065615"/>
            <a:ext cx="10799194" cy="4726769"/>
            <a:chOff x="249937" y="1049917"/>
            <a:chExt cx="8211892" cy="3594316"/>
          </a:xfrm>
        </p:grpSpPr>
        <p:pic>
          <p:nvPicPr>
            <p:cNvPr id="7" name="Picture 2">
              <a:extLst>
                <a:ext uri="{FF2B5EF4-FFF2-40B4-BE49-F238E27FC236}">
                  <a16:creationId xmlns:a16="http://schemas.microsoft.com/office/drawing/2014/main" id="{5553394E-F99A-E837-85E7-8FA5EBA07E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86" t="7361" b="67342"/>
            <a:stretch>
              <a:fillRect/>
            </a:stretch>
          </p:blipFill>
          <p:spPr bwMode="auto">
            <a:xfrm>
              <a:off x="2714171" y="1059665"/>
              <a:ext cx="5747658" cy="358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a:extLst>
                <a:ext uri="{FF2B5EF4-FFF2-40B4-BE49-F238E27FC236}">
                  <a16:creationId xmlns:a16="http://schemas.microsoft.com/office/drawing/2014/main" id="{0767B100-9147-EC08-9546-EC50E12923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61" r="73179" b="67342"/>
            <a:stretch>
              <a:fillRect/>
            </a:stretch>
          </p:blipFill>
          <p:spPr bwMode="auto">
            <a:xfrm>
              <a:off x="249937" y="1049917"/>
              <a:ext cx="2986749" cy="358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09C87D8F-9D8C-EA5C-8B58-D8912E9DBFAB}"/>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65CA566-6878-2DB5-8B42-166FD3B66D3E}"/>
              </a:ext>
            </a:extLst>
          </p:cNvPr>
          <p:cNvSpPr txBox="1"/>
          <p:nvPr/>
        </p:nvSpPr>
        <p:spPr>
          <a:xfrm>
            <a:off x="444499" y="212615"/>
            <a:ext cx="12191999" cy="584775"/>
          </a:xfrm>
          <a:prstGeom prst="rect">
            <a:avLst/>
          </a:prstGeom>
          <a:noFill/>
        </p:spPr>
        <p:txBody>
          <a:bodyPr wrap="square" rtlCol="0">
            <a:spAutoFit/>
          </a:bodyPr>
          <a:lstStyle/>
          <a:p>
            <a:r>
              <a:rPr lang="en-US" sz="3200" b="1" dirty="0">
                <a:latin typeface="Proxima Nova" panose="02000506030000020004" pitchFamily="50" charset="0"/>
              </a:rPr>
              <a:t>ESTIMATED HOUSEHOLD EXPENDITURE PATTERNS</a:t>
            </a:r>
            <a:endParaRPr lang="en-US" sz="3200" dirty="0"/>
          </a:p>
        </p:txBody>
      </p:sp>
      <p:sp>
        <p:nvSpPr>
          <p:cNvPr id="6" name="Rectangle 5">
            <a:extLst>
              <a:ext uri="{FF2B5EF4-FFF2-40B4-BE49-F238E27FC236}">
                <a16:creationId xmlns:a16="http://schemas.microsoft.com/office/drawing/2014/main" id="{C888EABC-2A38-C8C0-0EFE-4331827C27FD}"/>
              </a:ext>
            </a:extLst>
          </p:cNvPr>
          <p:cNvSpPr/>
          <p:nvPr/>
        </p:nvSpPr>
        <p:spPr>
          <a:xfrm>
            <a:off x="10401300" y="301802"/>
            <a:ext cx="17907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AD00672-348D-2393-27B6-8AA50EE15379}"/>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103CE8F-B356-69E7-A6AA-9AEAAB22C949}"/>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Tree>
    <p:extLst>
      <p:ext uri="{BB962C8B-B14F-4D97-AF65-F5344CB8AC3E}">
        <p14:creationId xmlns:p14="http://schemas.microsoft.com/office/powerpoint/2010/main" val="1373261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E8746-C893-5A47-5BF0-5B9DBE422D6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74C0C76-5148-7CC2-9DE7-BEA8F0934EB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1991" b="58418"/>
          <a:stretch>
            <a:fillRect/>
          </a:stretch>
        </p:blipFill>
        <p:spPr>
          <a:xfrm>
            <a:off x="796636" y="1107551"/>
            <a:ext cx="10598728" cy="2029311"/>
          </a:xfrm>
          <a:prstGeom prst="rect">
            <a:avLst/>
          </a:prstGeom>
        </p:spPr>
      </p:pic>
      <p:pic>
        <p:nvPicPr>
          <p:cNvPr id="10" name="Picture 9">
            <a:extLst>
              <a:ext uri="{FF2B5EF4-FFF2-40B4-BE49-F238E27FC236}">
                <a16:creationId xmlns:a16="http://schemas.microsoft.com/office/drawing/2014/main" id="{1B94137E-B942-B21C-CA47-B54D0A8EEBC0}"/>
              </a:ext>
            </a:extLst>
          </p:cNvPr>
          <p:cNvPicPr>
            <a:picLocks noChangeAspect="1"/>
          </p:cNvPicPr>
          <p:nvPr/>
        </p:nvPicPr>
        <p:blipFill>
          <a:blip r:embed="rId3">
            <a:extLst>
              <a:ext uri="{28A0092B-C50C-407E-A947-70E740481C1C}">
                <a14:useLocalDpi xmlns:a14="http://schemas.microsoft.com/office/drawing/2010/main" val="0"/>
              </a:ext>
            </a:extLst>
          </a:blip>
          <a:srcRect t="12200" b="54221"/>
          <a:stretch>
            <a:fillRect/>
          </a:stretch>
        </p:blipFill>
        <p:spPr>
          <a:xfrm>
            <a:off x="1028111" y="4028646"/>
            <a:ext cx="9764684" cy="2121643"/>
          </a:xfrm>
          <a:prstGeom prst="rect">
            <a:avLst/>
          </a:prstGeom>
        </p:spPr>
      </p:pic>
      <p:sp>
        <p:nvSpPr>
          <p:cNvPr id="2" name="Rectangle 1">
            <a:extLst>
              <a:ext uri="{FF2B5EF4-FFF2-40B4-BE49-F238E27FC236}">
                <a16:creationId xmlns:a16="http://schemas.microsoft.com/office/drawing/2014/main" id="{11FC5807-3A3C-9CD5-4A22-9DB9A5019F3C}"/>
              </a:ext>
            </a:extLst>
          </p:cNvPr>
          <p:cNvSpPr/>
          <p:nvPr/>
        </p:nvSpPr>
        <p:spPr>
          <a:xfrm>
            <a:off x="0" y="6451600"/>
            <a:ext cx="12192000"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CD5B45A-E659-69E3-9A3B-C51F46EC8AF1}"/>
              </a:ext>
            </a:extLst>
          </p:cNvPr>
          <p:cNvSpPr txBox="1"/>
          <p:nvPr/>
        </p:nvSpPr>
        <p:spPr>
          <a:xfrm>
            <a:off x="250316" y="103161"/>
            <a:ext cx="7787259" cy="646331"/>
          </a:xfrm>
          <a:prstGeom prst="rect">
            <a:avLst/>
          </a:prstGeom>
          <a:noFill/>
        </p:spPr>
        <p:txBody>
          <a:bodyPr wrap="square" rtlCol="0">
            <a:spAutoFit/>
          </a:bodyPr>
          <a:lstStyle/>
          <a:p>
            <a:r>
              <a:rPr lang="en-US" sz="3600" b="1" dirty="0">
                <a:latin typeface="Proxima Nova" panose="02000506030000020004" pitchFamily="50" charset="0"/>
              </a:rPr>
              <a:t>RETAIL DEVELOPMENT TRENDS</a:t>
            </a:r>
          </a:p>
        </p:txBody>
      </p:sp>
      <p:sp>
        <p:nvSpPr>
          <p:cNvPr id="5" name="Rectangle 4">
            <a:extLst>
              <a:ext uri="{FF2B5EF4-FFF2-40B4-BE49-F238E27FC236}">
                <a16:creationId xmlns:a16="http://schemas.microsoft.com/office/drawing/2014/main" id="{A238D14D-EFA6-F09F-7E11-0CA79298C6D1}"/>
              </a:ext>
            </a:extLst>
          </p:cNvPr>
          <p:cNvSpPr/>
          <p:nvPr/>
        </p:nvSpPr>
        <p:spPr>
          <a:xfrm>
            <a:off x="7229475" y="223126"/>
            <a:ext cx="4962525"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F406CD9-ACE8-0630-B33B-5FEA74AD0047}"/>
              </a:ext>
            </a:extLst>
          </p:cNvPr>
          <p:cNvSpPr txBox="1"/>
          <p:nvPr/>
        </p:nvSpPr>
        <p:spPr>
          <a:xfrm>
            <a:off x="223992" y="3081004"/>
            <a:ext cx="11372922" cy="646331"/>
          </a:xfrm>
          <a:prstGeom prst="rect">
            <a:avLst/>
          </a:prstGeom>
          <a:noFill/>
        </p:spPr>
        <p:txBody>
          <a:bodyPr wrap="square" rtlCol="0">
            <a:spAutoFit/>
          </a:bodyPr>
          <a:lstStyle/>
          <a:p>
            <a:r>
              <a:rPr lang="en-US" sz="3600" b="1" dirty="0">
                <a:latin typeface="Proxima Nova" panose="02000506030000020004" pitchFamily="50" charset="0"/>
              </a:rPr>
              <a:t>PTA SqFt SPACE DEMAND (28 STORE TYPES)</a:t>
            </a:r>
          </a:p>
        </p:txBody>
      </p:sp>
      <p:sp>
        <p:nvSpPr>
          <p:cNvPr id="6" name="Rectangle 5">
            <a:extLst>
              <a:ext uri="{FF2B5EF4-FFF2-40B4-BE49-F238E27FC236}">
                <a16:creationId xmlns:a16="http://schemas.microsoft.com/office/drawing/2014/main" id="{B8A9273A-8BE0-01E8-9801-AFE99A81A9A8}"/>
              </a:ext>
            </a:extLst>
          </p:cNvPr>
          <p:cNvSpPr/>
          <p:nvPr/>
        </p:nvSpPr>
        <p:spPr>
          <a:xfrm>
            <a:off x="9991725" y="3238883"/>
            <a:ext cx="2200275" cy="406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B090D6C-DE05-2071-9230-CE455B993B2C}"/>
              </a:ext>
            </a:extLst>
          </p:cNvPr>
          <p:cNvSpPr txBox="1"/>
          <p:nvPr/>
        </p:nvSpPr>
        <p:spPr>
          <a:xfrm>
            <a:off x="249937" y="6501262"/>
            <a:ext cx="9528048"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latin typeface="Proxima Nova" panose="02000506030000020004" pitchFamily="50" charset="0"/>
              </a:rPr>
              <a:t>THE TOWN OF MORRISON &amp; BEAR CREEK DEVELOPMENT CORPORATION</a:t>
            </a:r>
            <a:endParaRPr lang="en-US" sz="1600" dirty="0"/>
          </a:p>
        </p:txBody>
      </p:sp>
      <p:sp>
        <p:nvSpPr>
          <p:cNvPr id="11" name="Rectangle 10">
            <a:extLst>
              <a:ext uri="{FF2B5EF4-FFF2-40B4-BE49-F238E27FC236}">
                <a16:creationId xmlns:a16="http://schemas.microsoft.com/office/drawing/2014/main" id="{D8858970-1A11-448D-B645-B0EF45FC2DAC}"/>
              </a:ext>
            </a:extLst>
          </p:cNvPr>
          <p:cNvSpPr/>
          <p:nvPr/>
        </p:nvSpPr>
        <p:spPr>
          <a:xfrm>
            <a:off x="7115175" y="1139186"/>
            <a:ext cx="1704975" cy="441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257AE01-DFDE-4A30-4498-95BCFC284A61}"/>
              </a:ext>
            </a:extLst>
          </p:cNvPr>
          <p:cNvSpPr/>
          <p:nvPr/>
        </p:nvSpPr>
        <p:spPr>
          <a:xfrm>
            <a:off x="9196960" y="1139185"/>
            <a:ext cx="1704975" cy="441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C7902C0-B7AC-8E3D-2DAA-5A02C439E427}"/>
              </a:ext>
            </a:extLst>
          </p:cNvPr>
          <p:cNvSpPr txBox="1"/>
          <p:nvPr/>
        </p:nvSpPr>
        <p:spPr>
          <a:xfrm>
            <a:off x="9010330" y="1076525"/>
            <a:ext cx="2078233" cy="553998"/>
          </a:xfrm>
          <a:prstGeom prst="rect">
            <a:avLst/>
          </a:prstGeom>
          <a:noFill/>
        </p:spPr>
        <p:txBody>
          <a:bodyPr wrap="square" rtlCol="0">
            <a:spAutoFit/>
          </a:bodyPr>
          <a:lstStyle/>
          <a:p>
            <a:pPr algn="ctr"/>
            <a:r>
              <a:rPr lang="en-US" sz="1500" b="1" dirty="0"/>
              <a:t>Projected Annual Growth – Sq.Ft</a:t>
            </a:r>
          </a:p>
        </p:txBody>
      </p:sp>
      <p:sp>
        <p:nvSpPr>
          <p:cNvPr id="15" name="TextBox 14">
            <a:extLst>
              <a:ext uri="{FF2B5EF4-FFF2-40B4-BE49-F238E27FC236}">
                <a16:creationId xmlns:a16="http://schemas.microsoft.com/office/drawing/2014/main" id="{BEDB878A-F99D-AAB0-0CCD-CA3AA7AE1F54}"/>
              </a:ext>
            </a:extLst>
          </p:cNvPr>
          <p:cNvSpPr txBox="1"/>
          <p:nvPr/>
        </p:nvSpPr>
        <p:spPr>
          <a:xfrm>
            <a:off x="6218000" y="1101356"/>
            <a:ext cx="3349309" cy="553998"/>
          </a:xfrm>
          <a:prstGeom prst="rect">
            <a:avLst/>
          </a:prstGeom>
          <a:noFill/>
        </p:spPr>
        <p:txBody>
          <a:bodyPr wrap="square" rtlCol="0">
            <a:spAutoFit/>
          </a:bodyPr>
          <a:lstStyle/>
          <a:p>
            <a:pPr algn="ctr"/>
            <a:r>
              <a:rPr lang="en-US" sz="1500" b="1" dirty="0"/>
              <a:t>Historic  Annual Growth</a:t>
            </a:r>
            <a:br>
              <a:rPr lang="en-US" sz="1500" b="1" dirty="0"/>
            </a:br>
            <a:r>
              <a:rPr lang="en-US" sz="1500" b="1" dirty="0"/>
              <a:t> - Sq.Ftt</a:t>
            </a:r>
          </a:p>
        </p:txBody>
      </p:sp>
    </p:spTree>
    <p:extLst>
      <p:ext uri="{BB962C8B-B14F-4D97-AF65-F5344CB8AC3E}">
        <p14:creationId xmlns:p14="http://schemas.microsoft.com/office/powerpoint/2010/main" val="3229347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396B070AF0EE4DB4DA4AC0731AB23D" ma:contentTypeVersion="12" ma:contentTypeDescription="Create a new document." ma:contentTypeScope="" ma:versionID="907ae8c7b7ec307c821bd4bd6f4cf30d">
  <xsd:schema xmlns:xsd="http://www.w3.org/2001/XMLSchema" xmlns:xs="http://www.w3.org/2001/XMLSchema" xmlns:p="http://schemas.microsoft.com/office/2006/metadata/properties" xmlns:ns3="829cb4b1-5fe1-4c01-914d-af7aee987b9f" targetNamespace="http://schemas.microsoft.com/office/2006/metadata/properties" ma:root="true" ma:fieldsID="d00061f7d3b7236566aafee15555579e" ns3:_="">
    <xsd:import namespace="829cb4b1-5fe1-4c01-914d-af7aee987b9f"/>
    <xsd:element name="properties">
      <xsd:complexType>
        <xsd:sequence>
          <xsd:element name="documentManagement">
            <xsd:complexType>
              <xsd:all>
                <xsd:element ref="ns3:_activity" minOccurs="0"/>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element ref="ns3:MediaServiceSystem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9cb4b1-5fe1-4c01-914d-af7aee987b9f"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DateTaken" ma:index="9" nillable="true" ma:displayName="MediaServiceDateTaken" ma:hidden="true" ma:indexed="true" ma:internalName="MediaServiceDateTaken" ma:readOnly="true">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29cb4b1-5fe1-4c01-914d-af7aee987b9f" xsi:nil="true"/>
  </documentManagement>
</p:properties>
</file>

<file path=customXml/itemProps1.xml><?xml version="1.0" encoding="utf-8"?>
<ds:datastoreItem xmlns:ds="http://schemas.openxmlformats.org/officeDocument/2006/customXml" ds:itemID="{9528E51F-8B85-473C-B160-045B5F38B503}">
  <ds:schemaRefs>
    <ds:schemaRef ds:uri="http://schemas.microsoft.com/sharepoint/v3/contenttype/forms"/>
  </ds:schemaRefs>
</ds:datastoreItem>
</file>

<file path=customXml/itemProps2.xml><?xml version="1.0" encoding="utf-8"?>
<ds:datastoreItem xmlns:ds="http://schemas.openxmlformats.org/officeDocument/2006/customXml" ds:itemID="{A1C32A0A-F8E5-4AF4-8F93-C5FFFD321A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9cb4b1-5fe1-4c01-914d-af7aee987b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0CC9E3-4D31-4586-B918-C995178D4BD1}">
  <ds:schemaRefs>
    <ds:schemaRef ds:uri="http://schemas.openxmlformats.org/package/2006/metadata/core-properties"/>
    <ds:schemaRef ds:uri="http://www.w3.org/XML/1998/namespace"/>
    <ds:schemaRef ds:uri="http://purl.org/dc/elements/1.1/"/>
    <ds:schemaRef ds:uri="http://schemas.microsoft.com/office/2006/metadata/properties"/>
    <ds:schemaRef ds:uri="http://schemas.microsoft.com/office/2006/documentManagement/types"/>
    <ds:schemaRef ds:uri="829cb4b1-5fe1-4c01-914d-af7aee987b9f"/>
    <ds:schemaRef ds:uri="http://purl.org/dc/dcmitype/"/>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7728</TotalTime>
  <Words>812</Words>
  <Application>Microsoft Office PowerPoint</Application>
  <PresentationFormat>Widescreen</PresentationFormat>
  <Paragraphs>99</Paragraphs>
  <Slides>33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Aptos Display</vt:lpstr>
      <vt:lpstr>Arial</vt:lpstr>
      <vt:lpstr>Proxima Nova</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Connor  Kubilus</dc:creator>
  <cp:lastModifiedBy>Anne Marie Doss</cp:lastModifiedBy>
  <cp:revision>97</cp:revision>
  <cp:lastPrinted>2026-02-23T18:53:28Z</cp:lastPrinted>
  <dcterms:created xsi:type="dcterms:W3CDTF">2026-01-28T17:37:19Z</dcterms:created>
  <dcterms:modified xsi:type="dcterms:W3CDTF">2026-02-25T17:14:38Z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0x01010087396B070AF0EE4DB4DA4AC0731AB23D</vt:lpwstr>
  </property>
</Properties>
</file>